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62" r:id="rId5"/>
    <p:sldId id="263" r:id="rId6"/>
    <p:sldId id="269" r:id="rId7"/>
    <p:sldId id="264" r:id="rId8"/>
    <p:sldId id="268" r:id="rId9"/>
    <p:sldId id="270" r:id="rId10"/>
    <p:sldId id="266" r:id="rId11"/>
    <p:sldId id="271" r:id="rId12"/>
    <p:sldId id="272" r:id="rId13"/>
    <p:sldId id="267" r:id="rId14"/>
    <p:sldId id="277" r:id="rId15"/>
    <p:sldId id="276" r:id="rId16"/>
    <p:sldId id="282" r:id="rId17"/>
    <p:sldId id="283" r:id="rId18"/>
    <p:sldId id="284" r:id="rId19"/>
    <p:sldId id="285" r:id="rId20"/>
    <p:sldId id="286" r:id="rId21"/>
    <p:sldId id="287" r:id="rId22"/>
    <p:sldId id="275" r:id="rId23"/>
    <p:sldId id="261" r:id="rId24"/>
    <p:sldId id="27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4710" autoAdjust="0"/>
  </p:normalViewPr>
  <p:slideViewPr>
    <p:cSldViewPr>
      <p:cViewPr varScale="1">
        <p:scale>
          <a:sx n="69" d="100"/>
          <a:sy n="69" d="100"/>
        </p:scale>
        <p:origin x="-13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BA5FCEF8-EF3C-4403-9406-FFA02942445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5FCEF8-EF3C-4403-9406-FFA02942445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5FCEF8-EF3C-4403-9406-FFA02942445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BA5FCEF8-EF3C-4403-9406-FFA02942445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BA5FCEF8-EF3C-4403-9406-FFA02942445B}"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BA5FCEF8-EF3C-4403-9406-FFA02942445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BA5FCEF8-EF3C-4403-9406-FFA02942445B}"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5FCEF8-EF3C-4403-9406-FFA02942445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5FCEF8-EF3C-4403-9406-FFA02942445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5FCEF8-EF3C-4403-9406-FFA02942445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E80C0121-15E1-4181-AE53-A40F7FADE243}" type="datetimeFigureOut">
              <a:rPr lang="en-US" smtClean="0"/>
              <a:pPr/>
              <a:t>6/6/2011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BA5FCEF8-EF3C-4403-9406-FFA02942445B}"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80C0121-15E1-4181-AE53-A40F7FADE243}" type="datetimeFigureOut">
              <a:rPr lang="en-US" smtClean="0"/>
              <a:pPr/>
              <a:t>6/6/2011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A5FCEF8-EF3C-4403-9406-FFA02942445B}"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Y’all Need a </a:t>
            </a:r>
            <a:r>
              <a:rPr lang="en-US" dirty="0" err="1" smtClean="0"/>
              <a:t>Runninback</a:t>
            </a:r>
            <a:r>
              <a:rPr lang="en-US" dirty="0" smtClean="0"/>
              <a:t>?</a:t>
            </a:r>
            <a:endParaRPr lang="en-US" dirty="0"/>
          </a:p>
        </p:txBody>
      </p:sp>
      <p:sp>
        <p:nvSpPr>
          <p:cNvPr id="3" name="Subtitle 2"/>
          <p:cNvSpPr>
            <a:spLocks noGrp="1"/>
          </p:cNvSpPr>
          <p:nvPr>
            <p:ph type="subTitle" idx="1"/>
          </p:nvPr>
        </p:nvSpPr>
        <p:spPr/>
        <p:txBody>
          <a:bodyPr/>
          <a:lstStyle/>
          <a:p>
            <a:r>
              <a:rPr lang="en-US" dirty="0" smtClean="0"/>
              <a:t>By: Chris </a:t>
            </a:r>
            <a:r>
              <a:rPr lang="en-US" dirty="0" err="1" smtClean="0"/>
              <a:t>Torgalski</a:t>
            </a:r>
            <a:r>
              <a:rPr lang="en-US" dirty="0" smtClean="0"/>
              <a:t> &amp; Jin Lee</a:t>
            </a:r>
            <a:endParaRPr lang="en-US" dirty="0"/>
          </a:p>
        </p:txBody>
      </p:sp>
      <p:pic>
        <p:nvPicPr>
          <p:cNvPr id="23558" name="Picture 6" descr="http://sportige.com/wp-content/uploads/2010/01/Barry-Sanders.jpg"/>
          <p:cNvPicPr>
            <a:picLocks noChangeAspect="1" noChangeArrowheads="1"/>
          </p:cNvPicPr>
          <p:nvPr/>
        </p:nvPicPr>
        <p:blipFill>
          <a:blip r:embed="rId2" cstate="print"/>
          <a:srcRect/>
          <a:stretch>
            <a:fillRect/>
          </a:stretch>
        </p:blipFill>
        <p:spPr bwMode="auto">
          <a:xfrm>
            <a:off x="0" y="0"/>
            <a:ext cx="2133600" cy="2616342"/>
          </a:xfrm>
          <a:prstGeom prst="rect">
            <a:avLst/>
          </a:prstGeom>
          <a:noFill/>
        </p:spPr>
      </p:pic>
      <p:pic>
        <p:nvPicPr>
          <p:cNvPr id="23560" name="Picture 8" descr="http://www.insidesocal.com/sgvcrime/oj.jpg"/>
          <p:cNvPicPr>
            <a:picLocks noChangeAspect="1" noChangeArrowheads="1"/>
          </p:cNvPicPr>
          <p:nvPr/>
        </p:nvPicPr>
        <p:blipFill>
          <a:blip r:embed="rId3" cstate="print"/>
          <a:srcRect/>
          <a:stretch>
            <a:fillRect/>
          </a:stretch>
        </p:blipFill>
        <p:spPr bwMode="auto">
          <a:xfrm>
            <a:off x="3352800" y="2286000"/>
            <a:ext cx="1714500" cy="1714500"/>
          </a:xfrm>
          <a:prstGeom prst="rect">
            <a:avLst/>
          </a:prstGeom>
          <a:noFill/>
        </p:spPr>
      </p:pic>
      <p:pic>
        <p:nvPicPr>
          <p:cNvPr id="23562" name="Picture 10" descr="http://i.a.cnn.net/si/2006/writers/dr_z/10/05/hall.fame/p1_thomas_thurman.jpg"/>
          <p:cNvPicPr>
            <a:picLocks noChangeAspect="1" noChangeArrowheads="1"/>
          </p:cNvPicPr>
          <p:nvPr/>
        </p:nvPicPr>
        <p:blipFill>
          <a:blip r:embed="rId4" cstate="print"/>
          <a:srcRect/>
          <a:stretch>
            <a:fillRect/>
          </a:stretch>
        </p:blipFill>
        <p:spPr bwMode="auto">
          <a:xfrm>
            <a:off x="2286000" y="0"/>
            <a:ext cx="2857500" cy="2276475"/>
          </a:xfrm>
          <a:prstGeom prst="rect">
            <a:avLst/>
          </a:prstGeom>
          <a:noFill/>
        </p:spPr>
      </p:pic>
      <p:pic>
        <p:nvPicPr>
          <p:cNvPr id="23564" name="Picture 12" descr="http://2.bp.blogspot.com/_PnJey_gi_38/S-lPUzsDWfI/AAAAAAAAABo/68X21_vJjDk/s320/earl_campbell.jpg"/>
          <p:cNvPicPr>
            <a:picLocks noChangeAspect="1" noChangeArrowheads="1"/>
          </p:cNvPicPr>
          <p:nvPr/>
        </p:nvPicPr>
        <p:blipFill>
          <a:blip r:embed="rId5" cstate="print"/>
          <a:srcRect/>
          <a:stretch>
            <a:fillRect/>
          </a:stretch>
        </p:blipFill>
        <p:spPr bwMode="auto">
          <a:xfrm>
            <a:off x="6667500" y="4667250"/>
            <a:ext cx="2476500" cy="2190750"/>
          </a:xfrm>
          <a:prstGeom prst="rect">
            <a:avLst/>
          </a:prstGeom>
          <a:noFill/>
        </p:spPr>
      </p:pic>
      <p:pic>
        <p:nvPicPr>
          <p:cNvPr id="23568" name="Picture 16" descr="http://www.usd314.k12.ks.us/Computer1/wyattweb/faulk.jpg"/>
          <p:cNvPicPr>
            <a:picLocks noChangeAspect="1" noChangeArrowheads="1"/>
          </p:cNvPicPr>
          <p:nvPr/>
        </p:nvPicPr>
        <p:blipFill>
          <a:blip r:embed="rId6" cstate="print"/>
          <a:srcRect/>
          <a:stretch>
            <a:fillRect/>
          </a:stretch>
        </p:blipFill>
        <p:spPr bwMode="auto">
          <a:xfrm>
            <a:off x="4572000" y="5486400"/>
            <a:ext cx="2133600" cy="1371600"/>
          </a:xfrm>
          <a:prstGeom prst="rect">
            <a:avLst/>
          </a:prstGeom>
          <a:noFill/>
        </p:spPr>
      </p:pic>
      <p:pic>
        <p:nvPicPr>
          <p:cNvPr id="23554" name="Picture 2" descr="http://nflv.net/wp-content/uploads/2011/05/NFL.gif"/>
          <p:cNvPicPr>
            <a:picLocks noChangeAspect="1" noChangeArrowheads="1"/>
          </p:cNvPicPr>
          <p:nvPr/>
        </p:nvPicPr>
        <p:blipFill>
          <a:blip r:embed="rId7" cstate="print"/>
          <a:srcRect/>
          <a:stretch>
            <a:fillRect/>
          </a:stretch>
        </p:blipFill>
        <p:spPr bwMode="auto">
          <a:xfrm>
            <a:off x="5029200" y="0"/>
            <a:ext cx="3981450" cy="5238750"/>
          </a:xfrm>
          <a:prstGeom prst="rect">
            <a:avLst/>
          </a:prstGeom>
          <a:noFill/>
        </p:spPr>
      </p:pic>
      <p:pic>
        <p:nvPicPr>
          <p:cNvPr id="23556" name="Picture 4" descr="http://www.blackpast.org/files/blackpast_images/payton_walter.jpg"/>
          <p:cNvPicPr>
            <a:picLocks noChangeAspect="1" noChangeArrowheads="1"/>
          </p:cNvPicPr>
          <p:nvPr/>
        </p:nvPicPr>
        <p:blipFill>
          <a:blip r:embed="rId8" cstate="print"/>
          <a:srcRect/>
          <a:stretch>
            <a:fillRect/>
          </a:stretch>
        </p:blipFill>
        <p:spPr bwMode="auto">
          <a:xfrm>
            <a:off x="762000" y="2057400"/>
            <a:ext cx="2133600" cy="2057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143000"/>
          </a:xfrm>
        </p:spPr>
        <p:txBody>
          <a:bodyPr>
            <a:normAutofit/>
          </a:bodyPr>
          <a:lstStyle/>
          <a:p>
            <a:r>
              <a:rPr lang="en-US" dirty="0" smtClean="0"/>
              <a:t>Touchdown Difference Graphs</a:t>
            </a:r>
            <a:endParaRPr lang="en-US" dirty="0"/>
          </a:p>
        </p:txBody>
      </p:sp>
      <p:sp>
        <p:nvSpPr>
          <p:cNvPr id="2" name="Content Placeholder 1"/>
          <p:cNvSpPr>
            <a:spLocks noGrp="1"/>
          </p:cNvSpPr>
          <p:nvPr>
            <p:ph idx="1"/>
          </p:nvPr>
        </p:nvSpPr>
        <p:spPr>
          <a:xfrm>
            <a:off x="457200" y="3810000"/>
            <a:ext cx="8229600" cy="2316163"/>
          </a:xfrm>
        </p:spPr>
        <p:txBody>
          <a:bodyPr>
            <a:normAutofit fontScale="85000" lnSpcReduction="10000"/>
          </a:bodyPr>
          <a:lstStyle/>
          <a:p>
            <a:r>
              <a:rPr lang="en-US" dirty="0" smtClean="0"/>
              <a:t>Shape: unimodal, roughly symmetric</a:t>
            </a:r>
          </a:p>
          <a:p>
            <a:r>
              <a:rPr lang="en-US" dirty="0" smtClean="0"/>
              <a:t>Center: mean - 2.34</a:t>
            </a:r>
          </a:p>
          <a:p>
            <a:r>
              <a:rPr lang="en-US" dirty="0" smtClean="0"/>
              <a:t>Spread: (-20,20)</a:t>
            </a:r>
          </a:p>
          <a:p>
            <a:r>
              <a:rPr lang="en-US" dirty="0" smtClean="0"/>
              <a:t>Most running backs score about 2.34 touchdowns more when they are 25 then when they are 30.</a:t>
            </a:r>
            <a:endParaRPr lang="en-US" dirty="0"/>
          </a:p>
        </p:txBody>
      </p:sp>
      <p:pic>
        <p:nvPicPr>
          <p:cNvPr id="4" name="Picture 3"/>
          <p:cNvPicPr/>
          <p:nvPr/>
        </p:nvPicPr>
        <p:blipFill>
          <a:blip r:embed="rId2" cstate="print"/>
          <a:srcRect/>
          <a:stretch>
            <a:fillRect/>
          </a:stretch>
        </p:blipFill>
        <p:spPr bwMode="auto">
          <a:xfrm>
            <a:off x="5410200" y="1524000"/>
            <a:ext cx="3390900" cy="23622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457200" y="1295400"/>
            <a:ext cx="2857500" cy="2333625"/>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3886200" y="838200"/>
            <a:ext cx="15240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Sample T-Test:</a:t>
            </a:r>
            <a:br>
              <a:rPr lang="en-US" dirty="0" smtClean="0"/>
            </a:br>
            <a:r>
              <a:rPr lang="en-US" dirty="0" smtClean="0"/>
              <a:t>Pro Bowls Made</a:t>
            </a:r>
            <a:endParaRPr lang="en-US" dirty="0"/>
          </a:p>
        </p:txBody>
      </p:sp>
      <p:sp>
        <p:nvSpPr>
          <p:cNvPr id="2" name="Content Placeholder 1"/>
          <p:cNvSpPr>
            <a:spLocks noGrp="1"/>
          </p:cNvSpPr>
          <p:nvPr>
            <p:ph idx="1"/>
          </p:nvPr>
        </p:nvSpPr>
        <p:spPr>
          <a:xfrm>
            <a:off x="5867400" y="1905000"/>
            <a:ext cx="2667000" cy="762000"/>
          </a:xfrm>
        </p:spPr>
        <p:txBody>
          <a:bodyPr>
            <a:normAutofit/>
          </a:bodyPr>
          <a:lstStyle/>
          <a:p>
            <a:pPr>
              <a:buNone/>
            </a:pPr>
            <a:r>
              <a:rPr lang="en-US" sz="1800" b="1" dirty="0" smtClean="0"/>
              <a:t>Ho</a:t>
            </a:r>
            <a:r>
              <a:rPr lang="en-US" sz="1800" dirty="0" smtClean="0"/>
              <a:t>: µ</a:t>
            </a:r>
            <a:r>
              <a:rPr lang="en-US" sz="1100" dirty="0" smtClean="0"/>
              <a:t>pro bowls made </a:t>
            </a:r>
            <a:r>
              <a:rPr lang="en-US" sz="1800" dirty="0" smtClean="0"/>
              <a:t>= 1</a:t>
            </a:r>
          </a:p>
          <a:p>
            <a:pPr>
              <a:buNone/>
            </a:pPr>
            <a:r>
              <a:rPr lang="en-US" sz="1800" b="1" dirty="0" smtClean="0"/>
              <a:t>Ha</a:t>
            </a:r>
            <a:r>
              <a:rPr lang="en-US" sz="1800" dirty="0" smtClean="0"/>
              <a:t>: µ</a:t>
            </a:r>
            <a:r>
              <a:rPr lang="en-US" sz="1100" dirty="0" smtClean="0"/>
              <a:t>pro bowls made </a:t>
            </a:r>
            <a:r>
              <a:rPr lang="en-US" sz="1800" dirty="0" smtClean="0"/>
              <a:t>&gt; 1</a:t>
            </a:r>
            <a:endParaRPr lang="en-US" sz="1800" dirty="0"/>
          </a:p>
        </p:txBody>
      </p:sp>
      <p:sp>
        <p:nvSpPr>
          <p:cNvPr id="6" name="Content Placeholder 1"/>
          <p:cNvSpPr txBox="1">
            <a:spLocks/>
          </p:cNvSpPr>
          <p:nvPr/>
        </p:nvSpPr>
        <p:spPr>
          <a:xfrm>
            <a:off x="1981200" y="3962400"/>
            <a:ext cx="1371600" cy="5333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strike="noStrike" kern="1200" cap="none" spc="0" normalizeH="0" baseline="0" noProof="0" dirty="0" smtClean="0">
                <a:ln>
                  <a:noFill/>
                </a:ln>
                <a:solidFill>
                  <a:schemeClr val="tx1"/>
                </a:solidFill>
                <a:effectLst/>
                <a:uLnTx/>
                <a:uFillTx/>
                <a:latin typeface="+mn-lt"/>
                <a:ea typeface="+mn-ea"/>
                <a:cs typeface="+mn-cs"/>
              </a:rPr>
              <a:t>= 1.275</a:t>
            </a:r>
            <a:endParaRPr kumimoji="0" lang="en-US" sz="1800" b="0" i="0"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1"/>
          <p:cNvSpPr txBox="1">
            <a:spLocks/>
          </p:cNvSpPr>
          <p:nvPr/>
        </p:nvSpPr>
        <p:spPr>
          <a:xfrm>
            <a:off x="152400" y="1752600"/>
            <a:ext cx="5105400" cy="1447799"/>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smtClean="0">
                <a:ln>
                  <a:noFill/>
                </a:ln>
                <a:solidFill>
                  <a:schemeClr val="tx1"/>
                </a:solidFill>
                <a:effectLst/>
                <a:uLnTx/>
                <a:uFillTx/>
                <a:latin typeface="+mn-lt"/>
                <a:ea typeface="+mn-ea"/>
                <a:cs typeface="+mn-cs"/>
              </a:rPr>
              <a:t>State	</a:t>
            </a:r>
            <a:r>
              <a:rPr kumimoji="0" lang="en-US" sz="2400" b="0" i="0" u="none" strike="noStrike" kern="1200" cap="none" spc="0" normalizeH="0" baseline="0" noProof="0" smtClean="0">
                <a:ln>
                  <a:noFill/>
                </a:ln>
                <a:solidFill>
                  <a:schemeClr val="tx1"/>
                </a:solidFill>
                <a:effectLst/>
                <a:uLnTx/>
                <a:uFillTx/>
                <a:latin typeface="+mn-lt"/>
                <a:ea typeface="+mn-ea"/>
                <a:cs typeface="+mn-cs"/>
              </a:rPr>
              <a:t>		</a:t>
            </a:r>
            <a:r>
              <a:rPr kumimoji="0" lang="en-US" sz="2400" b="0" i="0" u="sng" strike="noStrike" kern="1200" cap="none" spc="0" normalizeH="0" baseline="0" noProof="0" smtClean="0">
                <a:ln>
                  <a:noFill/>
                </a:ln>
                <a:solidFill>
                  <a:schemeClr val="tx1"/>
                </a:solidFill>
                <a:effectLst/>
                <a:uLnTx/>
                <a:uFillTx/>
                <a:latin typeface="+mn-lt"/>
                <a:ea typeface="+mn-ea"/>
                <a:cs typeface="+mn-cs"/>
              </a:rPr>
              <a:t>Check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1)SRS			1) Stated random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2) Pop ≥ 10n		2) All RB in history ≥ 500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3)Normal pop or n ≥ 30	3) n = 50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27" name="Object 3"/>
          <p:cNvGraphicFramePr>
            <a:graphicFrameLocks noChangeAspect="1"/>
          </p:cNvGraphicFramePr>
          <p:nvPr/>
        </p:nvGraphicFramePr>
        <p:xfrm>
          <a:off x="457200" y="3581400"/>
          <a:ext cx="1433513" cy="1463675"/>
        </p:xfrm>
        <a:graphic>
          <a:graphicData uri="http://schemas.openxmlformats.org/presentationml/2006/ole">
            <p:oleObj spid="_x0000_s5122" name="Equation" r:id="rId3" imgW="596880" imgH="609480" progId="">
              <p:embed/>
            </p:oleObj>
          </a:graphicData>
        </a:graphic>
      </p:graphicFrame>
      <p:sp>
        <p:nvSpPr>
          <p:cNvPr id="10" name="Content Placeholder 1"/>
          <p:cNvSpPr txBox="1">
            <a:spLocks/>
          </p:cNvSpPr>
          <p:nvPr/>
        </p:nvSpPr>
        <p:spPr>
          <a:xfrm>
            <a:off x="4343400" y="3657600"/>
            <a:ext cx="4038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
          <p:cNvSpPr txBox="1">
            <a:spLocks/>
          </p:cNvSpPr>
          <p:nvPr/>
        </p:nvSpPr>
        <p:spPr>
          <a:xfrm>
            <a:off x="4191000" y="3733800"/>
            <a:ext cx="4419600" cy="3810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P(T</a:t>
            </a:r>
            <a:r>
              <a:rPr kumimoji="0" lang="en-US" sz="2400" b="0" i="0" u="none" strike="noStrike" kern="1200" cap="none" spc="0" normalizeH="0" noProof="0" dirty="0" smtClean="0">
                <a:ln>
                  <a:noFill/>
                </a:ln>
                <a:solidFill>
                  <a:schemeClr val="tx1"/>
                </a:solidFill>
                <a:effectLst/>
                <a:uLnTx/>
                <a:uFillTx/>
                <a:latin typeface="+mn-lt"/>
                <a:ea typeface="+mn-ea"/>
                <a:cs typeface="+mn-cs"/>
              </a:rPr>
              <a:t> &gt; 1.275 l </a:t>
            </a:r>
            <a:r>
              <a:rPr kumimoji="0" lang="en-US" sz="2400" b="0" i="0" u="none" strike="noStrike" kern="1200" cap="none" spc="0" normalizeH="0" noProof="0" dirty="0" err="1" smtClean="0">
                <a:ln>
                  <a:noFill/>
                </a:ln>
                <a:solidFill>
                  <a:schemeClr val="tx1"/>
                </a:solidFill>
                <a:effectLst/>
                <a:uLnTx/>
                <a:uFillTx/>
                <a:latin typeface="+mn-lt"/>
                <a:ea typeface="+mn-ea"/>
                <a:cs typeface="+mn-cs"/>
              </a:rPr>
              <a:t>df</a:t>
            </a:r>
            <a:r>
              <a:rPr kumimoji="0" lang="en-US" sz="2400" b="0" i="0" u="none" strike="noStrike" kern="1200" cap="none" spc="0" normalizeH="0" noProof="0" dirty="0" smtClean="0">
                <a:ln>
                  <a:noFill/>
                </a:ln>
                <a:solidFill>
                  <a:schemeClr val="tx1"/>
                </a:solidFill>
                <a:effectLst/>
                <a:uLnTx/>
                <a:uFillTx/>
                <a:latin typeface="+mn-lt"/>
                <a:ea typeface="+mn-ea"/>
                <a:cs typeface="+mn-cs"/>
              </a:rPr>
              <a:t> = 49) = .1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838200" y="5410200"/>
            <a:ext cx="7315200" cy="1905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i="0" u="none" strike="noStrike" kern="1200" cap="none" spc="0" normalizeH="0" baseline="0" noProof="0" dirty="0" smtClean="0">
                <a:ln>
                  <a:noFill/>
                </a:ln>
                <a:solidFill>
                  <a:schemeClr val="tx1"/>
                </a:solidFill>
                <a:effectLst/>
                <a:uLnTx/>
                <a:uFillTx/>
                <a:latin typeface="+mn-lt"/>
                <a:ea typeface="+mn-ea"/>
                <a:cs typeface="+mn-cs"/>
              </a:rPr>
              <a:t>We fail to reject the HO</a:t>
            </a:r>
            <a:r>
              <a:rPr kumimoji="0" lang="en-US" sz="1800" i="0" u="none" strike="noStrike" kern="1200" cap="none" spc="0" normalizeH="0" noProof="0" dirty="0" smtClean="0">
                <a:ln>
                  <a:noFill/>
                </a:ln>
                <a:solidFill>
                  <a:schemeClr val="tx1"/>
                </a:solidFill>
                <a:effectLst/>
                <a:uLnTx/>
                <a:uFillTx/>
                <a:latin typeface="+mn-lt"/>
                <a:ea typeface="+mn-ea"/>
                <a:cs typeface="+mn-cs"/>
              </a:rPr>
              <a:t> because our P-value of .1 &gt; alpha = .05.</a:t>
            </a:r>
            <a:endParaRPr lang="en-US"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i="0" u="none" strike="noStrike" kern="1200" cap="none" spc="0" normalizeH="0" noProof="0" dirty="0" smtClean="0">
                <a:ln>
                  <a:noFill/>
                </a:ln>
                <a:solidFill>
                  <a:schemeClr val="tx1"/>
                </a:solidFill>
                <a:effectLst/>
                <a:uLnTx/>
                <a:uFillTx/>
                <a:latin typeface="+mn-lt"/>
                <a:ea typeface="+mn-ea"/>
                <a:cs typeface="+mn-cs"/>
              </a:rPr>
              <a:t>	We have sufficient evidence that running backs make 1 Pro Bowl </a:t>
            </a:r>
            <a:r>
              <a:rPr lang="en-US" dirty="0" smtClean="0"/>
              <a:t>during their career in the NFL.</a:t>
            </a:r>
            <a:endParaRPr kumimoji="0" lang="en-US" sz="180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
          <p:cNvSpPr txBox="1">
            <a:spLocks/>
          </p:cNvSpPr>
          <p:nvPr/>
        </p:nvSpPr>
        <p:spPr>
          <a:xfrm>
            <a:off x="304800" y="3124200"/>
            <a:ext cx="5334000" cy="38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Conditions met -&gt; t distribution -&gt; 1 sample t-test </a:t>
            </a:r>
            <a:endParaRPr kumimoji="0" lang="en-US" sz="18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Sample T-Interval:</a:t>
            </a:r>
            <a:br>
              <a:rPr lang="en-US" dirty="0" smtClean="0"/>
            </a:br>
            <a:r>
              <a:rPr lang="en-US" dirty="0" smtClean="0"/>
              <a:t>Pro Bowls Made</a:t>
            </a:r>
            <a:endParaRPr lang="en-US" dirty="0"/>
          </a:p>
        </p:txBody>
      </p:sp>
      <p:sp>
        <p:nvSpPr>
          <p:cNvPr id="14" name="Content Placeholder 13"/>
          <p:cNvSpPr>
            <a:spLocks noGrp="1"/>
          </p:cNvSpPr>
          <p:nvPr>
            <p:ph idx="1"/>
          </p:nvPr>
        </p:nvSpPr>
        <p:spPr>
          <a:xfrm>
            <a:off x="5513294" y="3922059"/>
            <a:ext cx="1447800" cy="685800"/>
          </a:xfrm>
        </p:spPr>
        <p:txBody>
          <a:bodyPr>
            <a:normAutofit/>
          </a:bodyPr>
          <a:lstStyle/>
          <a:p>
            <a:pPr>
              <a:buNone/>
            </a:pPr>
            <a:r>
              <a:rPr lang="en-US" dirty="0" err="1" smtClean="0"/>
              <a:t>df</a:t>
            </a:r>
            <a:r>
              <a:rPr lang="en-US" dirty="0" smtClean="0"/>
              <a:t>= 49</a:t>
            </a:r>
            <a:endParaRPr lang="en-US" dirty="0"/>
          </a:p>
        </p:txBody>
      </p:sp>
      <p:sp>
        <p:nvSpPr>
          <p:cNvPr id="6" name="Content Placeholder 1"/>
          <p:cNvSpPr txBox="1">
            <a:spLocks/>
          </p:cNvSpPr>
          <p:nvPr/>
        </p:nvSpPr>
        <p:spPr>
          <a:xfrm>
            <a:off x="1981200" y="3962400"/>
            <a:ext cx="3581400" cy="5333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strike="noStrike" kern="1200" cap="none" spc="0" normalizeH="0" baseline="0" noProof="0" dirty="0" smtClean="0">
                <a:ln>
                  <a:noFill/>
                </a:ln>
                <a:solidFill>
                  <a:schemeClr val="tx1"/>
                </a:solidFill>
                <a:effectLst/>
                <a:uLnTx/>
                <a:uFillTx/>
                <a:latin typeface="+mn-lt"/>
                <a:ea typeface="+mn-ea"/>
                <a:cs typeface="+mn-cs"/>
              </a:rPr>
              <a:t>= (.838827 , 1.72117</a:t>
            </a:r>
            <a:r>
              <a:rPr kumimoji="0" lang="en-US" sz="2400" b="0" i="0" strike="noStrike" kern="1200" cap="none" spc="0" normalizeH="0" noProof="0" dirty="0" smtClean="0">
                <a:ln>
                  <a:noFill/>
                </a:ln>
                <a:solidFill>
                  <a:schemeClr val="tx1"/>
                </a:solidFill>
                <a:effectLst/>
                <a:uLnTx/>
                <a:uFillTx/>
                <a:latin typeface="+mn-lt"/>
                <a:ea typeface="+mn-ea"/>
                <a:cs typeface="+mn-cs"/>
              </a:rPr>
              <a:t>)</a:t>
            </a:r>
            <a:endParaRPr kumimoji="0" lang="en-US" sz="1800" b="0" i="0"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1"/>
          <p:cNvSpPr txBox="1">
            <a:spLocks/>
          </p:cNvSpPr>
          <p:nvPr/>
        </p:nvSpPr>
        <p:spPr>
          <a:xfrm>
            <a:off x="152400" y="1752600"/>
            <a:ext cx="5105400" cy="1447799"/>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State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sng" strike="noStrike" kern="1200" cap="none" spc="0" normalizeH="0" baseline="0" noProof="0" dirty="0" smtClean="0">
                <a:ln>
                  <a:noFill/>
                </a:ln>
                <a:solidFill>
                  <a:schemeClr val="tx1"/>
                </a:solidFill>
                <a:effectLst/>
                <a:uLnTx/>
                <a:uFillTx/>
                <a:latin typeface="+mn-lt"/>
                <a:ea typeface="+mn-ea"/>
                <a:cs typeface="+mn-cs"/>
              </a:rPr>
              <a:t>Check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1)SRS			1) Stated random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2) Pop ≥ 10n		2) All RB in history ≥ 500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3)Normal pop or n ≥ 30	3) n = 50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1"/>
          <p:cNvSpPr txBox="1">
            <a:spLocks/>
          </p:cNvSpPr>
          <p:nvPr/>
        </p:nvSpPr>
        <p:spPr>
          <a:xfrm>
            <a:off x="4343400" y="3657600"/>
            <a:ext cx="4038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609600" y="5334000"/>
            <a:ext cx="7467600" cy="1219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lang="en-US" sz="2000" dirty="0" smtClean="0"/>
              <a:t>We are 95% confident that the true number of Pro Bowls that a running back makes during his career in the NFL is between .838827 and 1.72117 Pro Bowls.</a:t>
            </a:r>
            <a:endParaRPr kumimoji="0" lang="en-US" sz="180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
          <p:cNvSpPr txBox="1">
            <a:spLocks/>
          </p:cNvSpPr>
          <p:nvPr/>
        </p:nvSpPr>
        <p:spPr>
          <a:xfrm>
            <a:off x="304800" y="3124200"/>
            <a:ext cx="5334000" cy="38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Conditions met -&gt; t distribution -&gt; 1 sample t-</a:t>
            </a:r>
            <a:r>
              <a:rPr kumimoji="0" lang="en-US" sz="1800" b="1" i="0" u="none" strike="noStrike" kern="1200" cap="none" spc="0" normalizeH="0" baseline="0" noProof="0" dirty="0" err="1" smtClean="0">
                <a:ln>
                  <a:noFill/>
                </a:ln>
                <a:solidFill>
                  <a:schemeClr val="tx1"/>
                </a:solidFill>
                <a:effectLst/>
                <a:uLnTx/>
                <a:uFillTx/>
                <a:latin typeface="+mn-lt"/>
                <a:ea typeface="+mn-ea"/>
                <a:cs typeface="+mn-cs"/>
              </a:rPr>
              <a:t>intevral</a:t>
            </a: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endParaRPr kumimoji="0" lang="en-US" sz="18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3075" name="Object 3"/>
          <p:cNvGraphicFramePr>
            <a:graphicFrameLocks noChangeAspect="1"/>
          </p:cNvGraphicFramePr>
          <p:nvPr/>
        </p:nvGraphicFramePr>
        <p:xfrm>
          <a:off x="609600" y="3733800"/>
          <a:ext cx="1462087" cy="1006475"/>
        </p:xfrm>
        <a:graphic>
          <a:graphicData uri="http://schemas.openxmlformats.org/presentationml/2006/ole">
            <p:oleObj spid="_x0000_s6146" name="Equation" r:id="rId3" imgW="609480" imgH="419040"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43000"/>
          </a:xfrm>
        </p:spPr>
        <p:txBody>
          <a:bodyPr/>
          <a:lstStyle/>
          <a:p>
            <a:r>
              <a:rPr lang="en-US" dirty="0" smtClean="0"/>
              <a:t>Pro Bowls Made Graphs</a:t>
            </a:r>
            <a:endParaRPr lang="en-US" dirty="0"/>
          </a:p>
        </p:txBody>
      </p:sp>
      <p:sp>
        <p:nvSpPr>
          <p:cNvPr id="2" name="Content Placeholder 1"/>
          <p:cNvSpPr>
            <a:spLocks noGrp="1"/>
          </p:cNvSpPr>
          <p:nvPr>
            <p:ph idx="1"/>
          </p:nvPr>
        </p:nvSpPr>
        <p:spPr>
          <a:xfrm>
            <a:off x="457200" y="4343400"/>
            <a:ext cx="8229600" cy="2133600"/>
          </a:xfrm>
        </p:spPr>
        <p:txBody>
          <a:bodyPr>
            <a:normAutofit fontScale="92500" lnSpcReduction="10000"/>
          </a:bodyPr>
          <a:lstStyle/>
          <a:p>
            <a:r>
              <a:rPr lang="en-US" dirty="0" smtClean="0"/>
              <a:t>Shape: unimodal, right-skewed</a:t>
            </a:r>
          </a:p>
          <a:p>
            <a:r>
              <a:rPr lang="en-US" dirty="0" smtClean="0"/>
              <a:t>Center: median - 1</a:t>
            </a:r>
          </a:p>
          <a:p>
            <a:r>
              <a:rPr lang="en-US" dirty="0" smtClean="0"/>
              <a:t>Spread</a:t>
            </a:r>
            <a:r>
              <a:rPr lang="en-US" dirty="0" smtClean="0">
                <a:sym typeface="Wingdings" pitchFamily="2" charset="2"/>
              </a:rPr>
              <a:t>: (0,5)</a:t>
            </a:r>
          </a:p>
          <a:p>
            <a:r>
              <a:rPr lang="en-US" dirty="0" smtClean="0">
                <a:sym typeface="Wingdings" pitchFamily="2" charset="2"/>
              </a:rPr>
              <a:t>Most running backs make about 1 Pro Bowl.</a:t>
            </a:r>
            <a:endParaRPr lang="en-US" dirty="0"/>
          </a:p>
        </p:txBody>
      </p:sp>
      <p:pic>
        <p:nvPicPr>
          <p:cNvPr id="5" name="Picture 4"/>
          <p:cNvPicPr/>
          <p:nvPr/>
        </p:nvPicPr>
        <p:blipFill>
          <a:blip r:embed="rId2" cstate="print"/>
          <a:srcRect/>
          <a:stretch>
            <a:fillRect/>
          </a:stretch>
        </p:blipFill>
        <p:spPr bwMode="auto">
          <a:xfrm>
            <a:off x="381000" y="990600"/>
            <a:ext cx="2971800" cy="2790825"/>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5181600" y="1066800"/>
            <a:ext cx="3200400" cy="2867025"/>
          </a:xfrm>
          <a:prstGeom prst="rect">
            <a:avLst/>
          </a:prstGeom>
          <a:noFill/>
          <a:ln w="9525">
            <a:noFill/>
            <a:miter lim="800000"/>
            <a:headEnd/>
            <a:tailEnd/>
          </a:ln>
        </p:spPr>
      </p:pic>
      <p:pic>
        <p:nvPicPr>
          <p:cNvPr id="7" name="Picture 6"/>
          <p:cNvPicPr/>
          <p:nvPr/>
        </p:nvPicPr>
        <p:blipFill>
          <a:blip r:embed="rId4" cstate="print"/>
          <a:srcRect/>
          <a:stretch>
            <a:fillRect/>
          </a:stretch>
        </p:blipFill>
        <p:spPr bwMode="auto">
          <a:xfrm>
            <a:off x="3505200" y="685800"/>
            <a:ext cx="18288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Rushing Yards </a:t>
            </a:r>
            <a:r>
              <a:rPr lang="en-US" dirty="0" err="1" smtClean="0"/>
              <a:t>Scatterplot</a:t>
            </a:r>
            <a:endParaRPr lang="en-US" dirty="0"/>
          </a:p>
        </p:txBody>
      </p:sp>
      <p:sp>
        <p:nvSpPr>
          <p:cNvPr id="3" name="Content Placeholder 2"/>
          <p:cNvSpPr>
            <a:spLocks noGrp="1"/>
          </p:cNvSpPr>
          <p:nvPr>
            <p:ph idx="1"/>
          </p:nvPr>
        </p:nvSpPr>
        <p:spPr>
          <a:xfrm>
            <a:off x="457200" y="4191000"/>
            <a:ext cx="8229600" cy="1935163"/>
          </a:xfrm>
        </p:spPr>
        <p:txBody>
          <a:bodyPr/>
          <a:lstStyle/>
          <a:p>
            <a:r>
              <a:rPr lang="en-US" dirty="0" smtClean="0"/>
              <a:t>Formula: RY@30 = .286(RY@25) + 300</a:t>
            </a:r>
          </a:p>
          <a:p>
            <a:r>
              <a:rPr lang="en-US" dirty="0" smtClean="0"/>
              <a:t>Interpretation: rushing yards at 25 times .286 plus 300 =  rushing yards at 30</a:t>
            </a:r>
            <a:endParaRPr lang="en-US" dirty="0"/>
          </a:p>
        </p:txBody>
      </p:sp>
      <p:pic>
        <p:nvPicPr>
          <p:cNvPr id="4" name="Picture 3"/>
          <p:cNvPicPr/>
          <p:nvPr/>
        </p:nvPicPr>
        <p:blipFill>
          <a:blip r:embed="rId2" cstate="print"/>
          <a:srcRect/>
          <a:stretch>
            <a:fillRect/>
          </a:stretch>
        </p:blipFill>
        <p:spPr bwMode="auto">
          <a:xfrm>
            <a:off x="838200" y="1371600"/>
            <a:ext cx="76962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Touchdown </a:t>
            </a:r>
            <a:r>
              <a:rPr lang="en-US" dirty="0" err="1" smtClean="0"/>
              <a:t>Scatterplot</a:t>
            </a:r>
            <a:endParaRPr lang="en-US" dirty="0"/>
          </a:p>
        </p:txBody>
      </p:sp>
      <p:sp>
        <p:nvSpPr>
          <p:cNvPr id="3" name="Content Placeholder 2"/>
          <p:cNvSpPr>
            <a:spLocks noGrp="1"/>
          </p:cNvSpPr>
          <p:nvPr>
            <p:ph idx="1"/>
          </p:nvPr>
        </p:nvSpPr>
        <p:spPr>
          <a:xfrm>
            <a:off x="457200" y="4267200"/>
            <a:ext cx="8229600" cy="1858963"/>
          </a:xfrm>
        </p:spPr>
        <p:txBody>
          <a:bodyPr/>
          <a:lstStyle/>
          <a:p>
            <a:r>
              <a:rPr lang="en-US" dirty="0" smtClean="0"/>
              <a:t>Formula: TD@30 = .116(TD@25) + 2.8</a:t>
            </a:r>
          </a:p>
          <a:p>
            <a:r>
              <a:rPr lang="en-US" dirty="0" smtClean="0"/>
              <a:t>Interpretation: touchdowns at 25 times .116 plus 2.8 = touchdowns at 30</a:t>
            </a:r>
            <a:endParaRPr lang="en-US" dirty="0"/>
          </a:p>
        </p:txBody>
      </p:sp>
      <p:pic>
        <p:nvPicPr>
          <p:cNvPr id="4" name="Picture 3"/>
          <p:cNvPicPr/>
          <p:nvPr/>
        </p:nvPicPr>
        <p:blipFill>
          <a:blip r:embed="rId2" cstate="print"/>
          <a:srcRect/>
          <a:stretch>
            <a:fillRect/>
          </a:stretch>
        </p:blipFill>
        <p:spPr bwMode="auto">
          <a:xfrm>
            <a:off x="990600" y="1371600"/>
            <a:ext cx="72390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running back?</a:t>
            </a:r>
            <a:endParaRPr lang="en-US" dirty="0"/>
          </a:p>
        </p:txBody>
      </p:sp>
      <p:sp>
        <p:nvSpPr>
          <p:cNvPr id="3" name="Content Placeholder 2"/>
          <p:cNvSpPr>
            <a:spLocks noGrp="1"/>
          </p:cNvSpPr>
          <p:nvPr>
            <p:ph idx="1"/>
          </p:nvPr>
        </p:nvSpPr>
        <p:spPr>
          <a:xfrm>
            <a:off x="4953000" y="1600200"/>
            <a:ext cx="3733800" cy="4525963"/>
          </a:xfrm>
        </p:spPr>
        <p:txBody>
          <a:bodyPr/>
          <a:lstStyle/>
          <a:p>
            <a:r>
              <a:rPr lang="en-US" dirty="0" smtClean="0"/>
              <a:t>Age 25 Stats</a:t>
            </a:r>
          </a:p>
          <a:p>
            <a:pPr lvl="1"/>
            <a:r>
              <a:rPr lang="en-US" dirty="0" smtClean="0"/>
              <a:t>Yards: 1298</a:t>
            </a:r>
          </a:p>
          <a:p>
            <a:pPr lvl="1"/>
            <a:r>
              <a:rPr lang="en-US" dirty="0" smtClean="0"/>
              <a:t>Touchdowns: 12</a:t>
            </a:r>
          </a:p>
          <a:p>
            <a:r>
              <a:rPr lang="en-US" dirty="0" smtClean="0"/>
              <a:t>Age 30 prediction</a:t>
            </a:r>
          </a:p>
          <a:p>
            <a:pPr lvl="1"/>
            <a:r>
              <a:rPr lang="en-US" dirty="0" smtClean="0"/>
              <a:t>Yards: 671.228</a:t>
            </a:r>
          </a:p>
          <a:p>
            <a:pPr lvl="1"/>
            <a:r>
              <a:rPr lang="en-US" dirty="0" smtClean="0"/>
              <a:t>Touchdowns: 4.192</a:t>
            </a:r>
          </a:p>
          <a:p>
            <a:pPr lvl="1"/>
            <a:endParaRPr lang="en-US" dirty="0"/>
          </a:p>
        </p:txBody>
      </p:sp>
      <p:sp>
        <p:nvSpPr>
          <p:cNvPr id="4" name="Rectangle 3"/>
          <p:cNvSpPr/>
          <p:nvPr/>
        </p:nvSpPr>
        <p:spPr>
          <a:xfrm>
            <a:off x="3200400" y="5934670"/>
            <a:ext cx="5671424"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Adrian Peterson</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3314" name="Picture 2" descr="http://blogs.pitch.com/plog/Adrian-Peterson-Posters.jpg"/>
          <p:cNvPicPr>
            <a:picLocks noChangeAspect="1" noChangeArrowheads="1"/>
          </p:cNvPicPr>
          <p:nvPr/>
        </p:nvPicPr>
        <p:blipFill>
          <a:blip r:embed="rId2" cstate="print"/>
          <a:srcRect/>
          <a:stretch>
            <a:fillRect/>
          </a:stretch>
        </p:blipFill>
        <p:spPr bwMode="auto">
          <a:xfrm>
            <a:off x="381000" y="1371600"/>
            <a:ext cx="3476625" cy="42862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running back?</a:t>
            </a:r>
            <a:endParaRPr lang="en-US" dirty="0"/>
          </a:p>
        </p:txBody>
      </p:sp>
      <p:sp>
        <p:nvSpPr>
          <p:cNvPr id="3" name="Content Placeholder 2"/>
          <p:cNvSpPr>
            <a:spLocks noGrp="1"/>
          </p:cNvSpPr>
          <p:nvPr>
            <p:ph idx="1"/>
          </p:nvPr>
        </p:nvSpPr>
        <p:spPr>
          <a:xfrm>
            <a:off x="4953000" y="1600200"/>
            <a:ext cx="3733800" cy="4525963"/>
          </a:xfrm>
        </p:spPr>
        <p:txBody>
          <a:bodyPr/>
          <a:lstStyle/>
          <a:p>
            <a:r>
              <a:rPr lang="en-US" dirty="0" smtClean="0"/>
              <a:t>Age 25 Stats</a:t>
            </a:r>
          </a:p>
          <a:p>
            <a:pPr lvl="1"/>
            <a:r>
              <a:rPr lang="en-US" dirty="0" smtClean="0"/>
              <a:t>Yards: 1364</a:t>
            </a:r>
          </a:p>
          <a:p>
            <a:pPr lvl="1"/>
            <a:r>
              <a:rPr lang="en-US" dirty="0" smtClean="0"/>
              <a:t>Touchdowns: 11</a:t>
            </a:r>
          </a:p>
          <a:p>
            <a:r>
              <a:rPr lang="en-US" dirty="0" smtClean="0"/>
              <a:t>Age 30 prediction</a:t>
            </a:r>
          </a:p>
          <a:p>
            <a:pPr lvl="1"/>
            <a:r>
              <a:rPr lang="en-US" dirty="0" smtClean="0"/>
              <a:t>Yards: 690.104</a:t>
            </a:r>
          </a:p>
          <a:p>
            <a:pPr lvl="1"/>
            <a:r>
              <a:rPr lang="en-US" dirty="0" smtClean="0"/>
              <a:t>Touchdowns: 4.076</a:t>
            </a:r>
          </a:p>
          <a:p>
            <a:pPr lvl="1"/>
            <a:endParaRPr lang="en-US" dirty="0"/>
          </a:p>
        </p:txBody>
      </p:sp>
      <p:sp>
        <p:nvSpPr>
          <p:cNvPr id="4" name="Rectangle 3"/>
          <p:cNvSpPr/>
          <p:nvPr/>
        </p:nvSpPr>
        <p:spPr>
          <a:xfrm>
            <a:off x="4038600" y="5934670"/>
            <a:ext cx="4891084"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Chris Johnson</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2290" name="Picture 2" descr="http://bkc.star1025.com/files/2009/09/chris-johnson.jpg"/>
          <p:cNvPicPr>
            <a:picLocks noChangeAspect="1" noChangeArrowheads="1"/>
          </p:cNvPicPr>
          <p:nvPr/>
        </p:nvPicPr>
        <p:blipFill>
          <a:blip r:embed="rId2" cstate="print"/>
          <a:srcRect/>
          <a:stretch>
            <a:fillRect/>
          </a:stretch>
        </p:blipFill>
        <p:spPr bwMode="auto">
          <a:xfrm>
            <a:off x="609600" y="1676400"/>
            <a:ext cx="2838450" cy="39052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running back?</a:t>
            </a:r>
            <a:endParaRPr lang="en-US" dirty="0"/>
          </a:p>
        </p:txBody>
      </p:sp>
      <p:sp>
        <p:nvSpPr>
          <p:cNvPr id="3" name="Content Placeholder 2"/>
          <p:cNvSpPr>
            <a:spLocks noGrp="1"/>
          </p:cNvSpPr>
          <p:nvPr>
            <p:ph idx="1"/>
          </p:nvPr>
        </p:nvSpPr>
        <p:spPr>
          <a:xfrm>
            <a:off x="4953000" y="1600200"/>
            <a:ext cx="3733800" cy="4525963"/>
          </a:xfrm>
        </p:spPr>
        <p:txBody>
          <a:bodyPr/>
          <a:lstStyle/>
          <a:p>
            <a:r>
              <a:rPr lang="en-US" dirty="0" smtClean="0"/>
              <a:t>Age 25 Stats</a:t>
            </a:r>
          </a:p>
          <a:p>
            <a:pPr lvl="1"/>
            <a:r>
              <a:rPr lang="en-US" dirty="0" smtClean="0"/>
              <a:t>Yards: 1008</a:t>
            </a:r>
          </a:p>
          <a:p>
            <a:pPr lvl="1"/>
            <a:r>
              <a:rPr lang="en-US" dirty="0" smtClean="0"/>
              <a:t>Touchdowns: 13</a:t>
            </a:r>
          </a:p>
          <a:p>
            <a:r>
              <a:rPr lang="en-US" dirty="0" smtClean="0"/>
              <a:t>Age 30 prediction</a:t>
            </a:r>
          </a:p>
          <a:p>
            <a:pPr lvl="1"/>
            <a:r>
              <a:rPr lang="en-US" dirty="0" smtClean="0"/>
              <a:t>Yards: 588.288</a:t>
            </a:r>
          </a:p>
          <a:p>
            <a:pPr lvl="1"/>
            <a:r>
              <a:rPr lang="en-US" dirty="0" smtClean="0"/>
              <a:t>Touchdowns: 4.308</a:t>
            </a:r>
          </a:p>
          <a:p>
            <a:pPr lvl="1"/>
            <a:endParaRPr lang="en-US" dirty="0"/>
          </a:p>
        </p:txBody>
      </p:sp>
      <p:sp>
        <p:nvSpPr>
          <p:cNvPr id="4" name="Rectangle 3"/>
          <p:cNvSpPr/>
          <p:nvPr/>
        </p:nvSpPr>
        <p:spPr>
          <a:xfrm>
            <a:off x="1143000" y="5934670"/>
            <a:ext cx="7680693" cy="923330"/>
          </a:xfrm>
          <a:prstGeom prst="rect">
            <a:avLst/>
          </a:prstGeom>
          <a:noFill/>
        </p:spPr>
        <p:txBody>
          <a:bodyPr wrap="none" lIns="91440" tIns="45720" rIns="91440" bIns="45720">
            <a:spAutoFit/>
          </a:bodyPr>
          <a:lstStyle/>
          <a:p>
            <a:pPr algn="ct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BenJarvius</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Green-Ellis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1266" name="Picture 2" descr="Benjarvus Green-ellis BenJarvus Green-Ellis #42 of the New England Patriots scores a touchdown in the third quarter as Kevin Williams #93 of the Minnesota Vikings looks on at Gillette Stadium on October 31, 2010 in Foxboro, Massachusetts."/>
          <p:cNvPicPr>
            <a:picLocks noChangeAspect="1" noChangeArrowheads="1"/>
          </p:cNvPicPr>
          <p:nvPr/>
        </p:nvPicPr>
        <p:blipFill>
          <a:blip r:embed="rId2" cstate="print"/>
          <a:srcRect l="44444"/>
          <a:stretch>
            <a:fillRect/>
          </a:stretch>
        </p:blipFill>
        <p:spPr bwMode="auto">
          <a:xfrm>
            <a:off x="609600" y="1219200"/>
            <a:ext cx="3810000" cy="45950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running back?</a:t>
            </a:r>
            <a:endParaRPr lang="en-US" dirty="0"/>
          </a:p>
        </p:txBody>
      </p:sp>
      <p:sp>
        <p:nvSpPr>
          <p:cNvPr id="3" name="Content Placeholder 2"/>
          <p:cNvSpPr>
            <a:spLocks noGrp="1"/>
          </p:cNvSpPr>
          <p:nvPr>
            <p:ph idx="1"/>
          </p:nvPr>
        </p:nvSpPr>
        <p:spPr>
          <a:xfrm>
            <a:off x="4953000" y="1600200"/>
            <a:ext cx="3733800" cy="4525963"/>
          </a:xfrm>
        </p:spPr>
        <p:txBody>
          <a:bodyPr/>
          <a:lstStyle/>
          <a:p>
            <a:r>
              <a:rPr lang="en-US" dirty="0" smtClean="0"/>
              <a:t>Age 25 Stats</a:t>
            </a:r>
          </a:p>
          <a:p>
            <a:pPr lvl="1"/>
            <a:r>
              <a:rPr lang="en-US" dirty="0" smtClean="0"/>
              <a:t>Yards: 1515</a:t>
            </a:r>
          </a:p>
          <a:p>
            <a:pPr lvl="1"/>
            <a:r>
              <a:rPr lang="en-US" dirty="0" smtClean="0"/>
              <a:t>Touchdowns: 18</a:t>
            </a:r>
          </a:p>
          <a:p>
            <a:r>
              <a:rPr lang="en-US" dirty="0" smtClean="0"/>
              <a:t>Age 30 prediction</a:t>
            </a:r>
          </a:p>
          <a:p>
            <a:pPr lvl="1"/>
            <a:r>
              <a:rPr lang="en-US" dirty="0" smtClean="0"/>
              <a:t>Yards: 733.29</a:t>
            </a:r>
          </a:p>
          <a:p>
            <a:pPr lvl="1"/>
            <a:r>
              <a:rPr lang="en-US" dirty="0" smtClean="0"/>
              <a:t>Touchdowns: 4.888</a:t>
            </a:r>
          </a:p>
          <a:p>
            <a:pPr lvl="1"/>
            <a:endParaRPr lang="en-US" dirty="0"/>
          </a:p>
        </p:txBody>
      </p:sp>
      <p:sp>
        <p:nvSpPr>
          <p:cNvPr id="4" name="Rectangle 3"/>
          <p:cNvSpPr/>
          <p:nvPr/>
        </p:nvSpPr>
        <p:spPr>
          <a:xfrm>
            <a:off x="2438400" y="5934670"/>
            <a:ext cx="6449394" cy="923330"/>
          </a:xfrm>
          <a:prstGeom prst="rect">
            <a:avLst/>
          </a:prstGeom>
          <a:noFill/>
        </p:spPr>
        <p:txBody>
          <a:bodyPr wrap="none" lIns="91440" tIns="45720" rIns="91440" bIns="45720">
            <a:spAutoFit/>
          </a:bodyPr>
          <a:lstStyle/>
          <a:p>
            <a:pPr algn="ct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Deangelo</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williams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42" name="Picture 2" descr="http://images.paraorkut.com/img/football/images/d/deangelo_williams-242.jpg"/>
          <p:cNvPicPr>
            <a:picLocks noChangeAspect="1" noChangeArrowheads="1"/>
          </p:cNvPicPr>
          <p:nvPr/>
        </p:nvPicPr>
        <p:blipFill>
          <a:blip r:embed="rId2" cstate="print"/>
          <a:srcRect l="28000" r="16000"/>
          <a:stretch>
            <a:fillRect/>
          </a:stretch>
        </p:blipFill>
        <p:spPr bwMode="auto">
          <a:xfrm>
            <a:off x="762000" y="1371600"/>
            <a:ext cx="3505200" cy="44127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Running back?</a:t>
            </a:r>
            <a:endParaRPr lang="en-US" dirty="0"/>
          </a:p>
        </p:txBody>
      </p:sp>
      <p:sp>
        <p:nvSpPr>
          <p:cNvPr id="3" name="Content Placeholder 2"/>
          <p:cNvSpPr>
            <a:spLocks noGrp="1"/>
          </p:cNvSpPr>
          <p:nvPr>
            <p:ph idx="1"/>
          </p:nvPr>
        </p:nvSpPr>
        <p:spPr/>
        <p:txBody>
          <a:bodyPr/>
          <a:lstStyle/>
          <a:p>
            <a:r>
              <a:rPr lang="en-US" dirty="0" smtClean="0"/>
              <a:t>A running back (RB) is a position on a football team.</a:t>
            </a:r>
          </a:p>
          <a:p>
            <a:r>
              <a:rPr lang="en-US" dirty="0" smtClean="0"/>
              <a:t>He usually lines up behind the linemen and the quarterback.</a:t>
            </a:r>
          </a:p>
          <a:p>
            <a:r>
              <a:rPr lang="en-US" dirty="0" smtClean="0"/>
              <a:t>His job is to take handoffs and pitches, occasionally go out for passes, and to block for the quarterback.</a:t>
            </a:r>
          </a:p>
          <a:p>
            <a:r>
              <a:rPr lang="en-US" dirty="0" smtClean="0"/>
              <a:t>He is also referred to as a tailback or halfback.</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running back?</a:t>
            </a:r>
            <a:endParaRPr lang="en-US" dirty="0"/>
          </a:p>
        </p:txBody>
      </p:sp>
      <p:sp>
        <p:nvSpPr>
          <p:cNvPr id="3" name="Content Placeholder 2"/>
          <p:cNvSpPr>
            <a:spLocks noGrp="1"/>
          </p:cNvSpPr>
          <p:nvPr>
            <p:ph idx="1"/>
          </p:nvPr>
        </p:nvSpPr>
        <p:spPr>
          <a:xfrm>
            <a:off x="5029200" y="1600200"/>
            <a:ext cx="3657600" cy="4525963"/>
          </a:xfrm>
        </p:spPr>
        <p:txBody>
          <a:bodyPr/>
          <a:lstStyle/>
          <a:p>
            <a:r>
              <a:rPr lang="en-US" dirty="0" smtClean="0"/>
              <a:t>Age 25 Stats</a:t>
            </a:r>
          </a:p>
          <a:p>
            <a:pPr lvl="1"/>
            <a:r>
              <a:rPr lang="en-US" dirty="0" smtClean="0"/>
              <a:t>Yards: 1324</a:t>
            </a:r>
          </a:p>
          <a:p>
            <a:pPr lvl="1"/>
            <a:r>
              <a:rPr lang="en-US" dirty="0" smtClean="0"/>
              <a:t>Touchdowns: 5</a:t>
            </a:r>
          </a:p>
          <a:p>
            <a:r>
              <a:rPr lang="en-US" dirty="0" smtClean="0"/>
              <a:t>Age 30 prediction</a:t>
            </a:r>
          </a:p>
          <a:p>
            <a:pPr lvl="1"/>
            <a:r>
              <a:rPr lang="en-US" dirty="0" smtClean="0"/>
              <a:t>Yards: 678.664</a:t>
            </a:r>
          </a:p>
          <a:p>
            <a:pPr lvl="1"/>
            <a:r>
              <a:rPr lang="en-US" dirty="0" smtClean="0"/>
              <a:t>Touchdowns: 3.38</a:t>
            </a:r>
          </a:p>
          <a:p>
            <a:pPr lvl="1"/>
            <a:endParaRPr lang="en-US" dirty="0" smtClean="0"/>
          </a:p>
        </p:txBody>
      </p:sp>
      <p:sp>
        <p:nvSpPr>
          <p:cNvPr id="4" name="Rectangle 3"/>
          <p:cNvSpPr/>
          <p:nvPr/>
        </p:nvSpPr>
        <p:spPr>
          <a:xfrm>
            <a:off x="1981200" y="5934670"/>
            <a:ext cx="690349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Maurice Jones Drew</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9218" name="Picture 2" descr="http://i.cdn.turner.com/si/multimedia/photo_gallery/0911/nfl.fantasy.studs.week8/images/maurice-jones-drew.jpg"/>
          <p:cNvPicPr>
            <a:picLocks noChangeAspect="1" noChangeArrowheads="1"/>
          </p:cNvPicPr>
          <p:nvPr/>
        </p:nvPicPr>
        <p:blipFill>
          <a:blip r:embed="rId2" cstate="print"/>
          <a:srcRect/>
          <a:stretch>
            <a:fillRect/>
          </a:stretch>
        </p:blipFill>
        <p:spPr bwMode="auto">
          <a:xfrm>
            <a:off x="381000" y="1676400"/>
            <a:ext cx="4343400" cy="361353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this running back?</a:t>
            </a:r>
            <a:endParaRPr lang="en-US" dirty="0"/>
          </a:p>
        </p:txBody>
      </p:sp>
      <p:sp>
        <p:nvSpPr>
          <p:cNvPr id="3" name="Content Placeholder 2"/>
          <p:cNvSpPr>
            <a:spLocks noGrp="1"/>
          </p:cNvSpPr>
          <p:nvPr>
            <p:ph idx="1"/>
          </p:nvPr>
        </p:nvSpPr>
        <p:spPr>
          <a:xfrm>
            <a:off x="4953000" y="1600200"/>
            <a:ext cx="3733800" cy="4525963"/>
          </a:xfrm>
        </p:spPr>
        <p:txBody>
          <a:bodyPr/>
          <a:lstStyle/>
          <a:p>
            <a:r>
              <a:rPr lang="en-US" dirty="0" smtClean="0"/>
              <a:t>Age 25 Stats</a:t>
            </a:r>
          </a:p>
          <a:p>
            <a:pPr lvl="1"/>
            <a:r>
              <a:rPr lang="en-US" dirty="0" smtClean="0"/>
              <a:t>Yards: 1042</a:t>
            </a:r>
          </a:p>
          <a:p>
            <a:pPr lvl="1"/>
            <a:r>
              <a:rPr lang="en-US" dirty="0" smtClean="0"/>
              <a:t>Touchdowns: 7</a:t>
            </a:r>
          </a:p>
          <a:p>
            <a:r>
              <a:rPr lang="en-US" dirty="0" smtClean="0"/>
              <a:t>Age 30 prediction</a:t>
            </a:r>
          </a:p>
          <a:p>
            <a:pPr lvl="1"/>
            <a:r>
              <a:rPr lang="en-US" dirty="0" smtClean="0"/>
              <a:t>Yards: 598.012</a:t>
            </a:r>
          </a:p>
          <a:p>
            <a:pPr lvl="1"/>
            <a:r>
              <a:rPr lang="en-US" dirty="0" smtClean="0"/>
              <a:t>Touchdowns: 3.612</a:t>
            </a:r>
            <a:endParaRPr lang="en-US" dirty="0"/>
          </a:p>
        </p:txBody>
      </p:sp>
      <p:sp>
        <p:nvSpPr>
          <p:cNvPr id="4" name="Rectangle 3"/>
          <p:cNvSpPr/>
          <p:nvPr/>
        </p:nvSpPr>
        <p:spPr>
          <a:xfrm>
            <a:off x="3733800" y="5934670"/>
            <a:ext cx="5165325"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Steven Jackson</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8194" name="Picture 2" descr="http://upload.wikimedia.org/wikipedia/commons/thumb/d/d5/Steven-Jackson-vs49ers-Nov-18-2007.jpg/280px-Steven-Jackson-vs49ers-Nov-18-2007.jpg"/>
          <p:cNvPicPr>
            <a:picLocks noChangeAspect="1" noChangeArrowheads="1"/>
          </p:cNvPicPr>
          <p:nvPr/>
        </p:nvPicPr>
        <p:blipFill>
          <a:blip r:embed="rId2" cstate="print"/>
          <a:srcRect/>
          <a:stretch>
            <a:fillRect/>
          </a:stretch>
        </p:blipFill>
        <p:spPr bwMode="auto">
          <a:xfrm>
            <a:off x="533400" y="1524000"/>
            <a:ext cx="3505200" cy="40935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idx="1"/>
          </p:nvPr>
        </p:nvSpPr>
        <p:spPr/>
        <p:txBody>
          <a:bodyPr/>
          <a:lstStyle/>
          <a:p>
            <a:r>
              <a:rPr lang="en-US" dirty="0" smtClean="0"/>
              <a:t>Running backs are better statistically at age 25 than they are at age 30.</a:t>
            </a:r>
          </a:p>
          <a:p>
            <a:r>
              <a:rPr lang="en-US" dirty="0" smtClean="0"/>
              <a:t>This means running backs should work to become productive earlier in their careers in order to obtain a large contract early.</a:t>
            </a:r>
          </a:p>
          <a:p>
            <a:r>
              <a:rPr lang="en-US" dirty="0" smtClean="0"/>
              <a:t>The player might want to work harder than planned at age 30 so that they can improve their production.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Bias/Error</a:t>
            </a:r>
            <a:endParaRPr lang="en-US" dirty="0"/>
          </a:p>
        </p:txBody>
      </p:sp>
      <p:sp>
        <p:nvSpPr>
          <p:cNvPr id="2" name="Content Placeholder 1"/>
          <p:cNvSpPr>
            <a:spLocks noGrp="1"/>
          </p:cNvSpPr>
          <p:nvPr>
            <p:ph idx="1"/>
          </p:nvPr>
        </p:nvSpPr>
        <p:spPr/>
        <p:txBody>
          <a:bodyPr/>
          <a:lstStyle/>
          <a:p>
            <a:r>
              <a:rPr lang="en-US" dirty="0" smtClean="0"/>
              <a:t>The running back got hurt during their season for being 25 or 30</a:t>
            </a:r>
          </a:p>
          <a:p>
            <a:r>
              <a:rPr lang="en-US" dirty="0" smtClean="0"/>
              <a:t>The running back could have been a starter for one season and a backup for the other</a:t>
            </a:r>
          </a:p>
          <a:p>
            <a:r>
              <a:rPr lang="en-US" dirty="0" smtClean="0"/>
              <a:t>The offensive line could have been better one year than it is the other.</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Conclusion/Opinion</a:t>
            </a:r>
            <a:endParaRPr lang="en-US" dirty="0"/>
          </a:p>
        </p:txBody>
      </p:sp>
      <p:sp>
        <p:nvSpPr>
          <p:cNvPr id="3" name="Content Placeholder 2"/>
          <p:cNvSpPr>
            <a:spLocks noGrp="1"/>
          </p:cNvSpPr>
          <p:nvPr>
            <p:ph idx="1"/>
          </p:nvPr>
        </p:nvSpPr>
        <p:spPr/>
        <p:txBody>
          <a:bodyPr>
            <a:normAutofit lnSpcReduction="10000"/>
          </a:bodyPr>
          <a:lstStyle/>
          <a:p>
            <a:r>
              <a:rPr lang="en-US" dirty="0" smtClean="0"/>
              <a:t>We would choose to have a running back age 25 on our team instead of a running back age 30</a:t>
            </a:r>
          </a:p>
          <a:p>
            <a:r>
              <a:rPr lang="en-US" dirty="0" smtClean="0"/>
              <a:t>Running backs that are 25 score more touchdowns and gain more yards</a:t>
            </a:r>
          </a:p>
          <a:p>
            <a:r>
              <a:rPr lang="en-US" dirty="0" smtClean="0"/>
              <a:t>They will also be in the league longer due to  younger age</a:t>
            </a:r>
          </a:p>
          <a:p>
            <a:r>
              <a:rPr lang="en-US" dirty="0" smtClean="0"/>
              <a:t>We found out running backs will make around one Pro Bowl in their career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What We Want to Find</a:t>
            </a:r>
            <a:endParaRPr lang="en-US" dirty="0"/>
          </a:p>
        </p:txBody>
      </p:sp>
      <p:sp>
        <p:nvSpPr>
          <p:cNvPr id="2" name="Content Placeholder 1"/>
          <p:cNvSpPr>
            <a:spLocks noGrp="1"/>
          </p:cNvSpPr>
          <p:nvPr>
            <p:ph idx="1"/>
          </p:nvPr>
        </p:nvSpPr>
        <p:spPr/>
        <p:txBody>
          <a:bodyPr>
            <a:normAutofit/>
          </a:bodyPr>
          <a:lstStyle/>
          <a:p>
            <a:r>
              <a:rPr lang="en-US" dirty="0" smtClean="0"/>
              <a:t>Is there </a:t>
            </a:r>
            <a:r>
              <a:rPr lang="en-US" dirty="0"/>
              <a:t>a relationship between loss of production and turning 30 years old for NFL running </a:t>
            </a:r>
            <a:r>
              <a:rPr lang="en-US" dirty="0" smtClean="0"/>
              <a:t>backs?</a:t>
            </a:r>
          </a:p>
          <a:p>
            <a:pPr lvl="1"/>
            <a:r>
              <a:rPr lang="en-US" dirty="0" smtClean="0"/>
              <a:t>Rushing Yards </a:t>
            </a:r>
          </a:p>
          <a:p>
            <a:pPr lvl="1"/>
            <a:r>
              <a:rPr lang="en-US" dirty="0" smtClean="0"/>
              <a:t>Rushing Touchdowns</a:t>
            </a:r>
            <a:endParaRPr lang="en-US" dirty="0"/>
          </a:p>
          <a:p>
            <a:r>
              <a:rPr lang="en-US" dirty="0" smtClean="0"/>
              <a:t>What is the average amount of Pro Bowls a running back makes?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We Collected Data</a:t>
            </a:r>
            <a:endParaRPr lang="en-US" dirty="0"/>
          </a:p>
        </p:txBody>
      </p:sp>
      <p:sp>
        <p:nvSpPr>
          <p:cNvPr id="2" name="Content Placeholder 1"/>
          <p:cNvSpPr>
            <a:spLocks noGrp="1"/>
          </p:cNvSpPr>
          <p:nvPr>
            <p:ph idx="1"/>
          </p:nvPr>
        </p:nvSpPr>
        <p:spPr/>
        <p:txBody>
          <a:bodyPr/>
          <a:lstStyle/>
          <a:p>
            <a:r>
              <a:rPr lang="en-US" dirty="0" smtClean="0"/>
              <a:t>List of running drafted between 1995 and 2004</a:t>
            </a:r>
          </a:p>
          <a:p>
            <a:r>
              <a:rPr lang="en-US" dirty="0" smtClean="0"/>
              <a:t>Assign each player a number</a:t>
            </a:r>
          </a:p>
          <a:p>
            <a:r>
              <a:rPr lang="en-US" dirty="0" smtClean="0"/>
              <a:t>Randomly generate a number until we had a list of 50 running backs that met our criteria without any repeats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Sample T-Test:</a:t>
            </a:r>
            <a:br>
              <a:rPr lang="en-US" dirty="0" smtClean="0"/>
            </a:br>
            <a:r>
              <a:rPr lang="en-US" dirty="0" smtClean="0"/>
              <a:t>Rushing Yards Difference (yards at 25-yards at 30)</a:t>
            </a:r>
            <a:endParaRPr lang="en-US" dirty="0"/>
          </a:p>
        </p:txBody>
      </p:sp>
      <p:sp>
        <p:nvSpPr>
          <p:cNvPr id="2" name="Content Placeholder 1"/>
          <p:cNvSpPr>
            <a:spLocks noGrp="1"/>
          </p:cNvSpPr>
          <p:nvPr>
            <p:ph idx="1"/>
          </p:nvPr>
        </p:nvSpPr>
        <p:spPr>
          <a:xfrm>
            <a:off x="5867400" y="1905000"/>
            <a:ext cx="2667000" cy="762000"/>
          </a:xfrm>
        </p:spPr>
        <p:txBody>
          <a:bodyPr>
            <a:normAutofit/>
          </a:bodyPr>
          <a:lstStyle/>
          <a:p>
            <a:pPr>
              <a:buNone/>
            </a:pPr>
            <a:r>
              <a:rPr lang="en-US" sz="1800" b="1" dirty="0" smtClean="0"/>
              <a:t>Ho</a:t>
            </a:r>
            <a:r>
              <a:rPr lang="en-US" sz="1800" dirty="0" smtClean="0"/>
              <a:t>: µ</a:t>
            </a:r>
            <a:r>
              <a:rPr lang="en-US" sz="1200" dirty="0" smtClean="0"/>
              <a:t>rushing difference </a:t>
            </a:r>
            <a:r>
              <a:rPr lang="en-US" sz="1800" dirty="0" smtClean="0"/>
              <a:t>= 0</a:t>
            </a:r>
          </a:p>
          <a:p>
            <a:pPr>
              <a:buNone/>
            </a:pPr>
            <a:r>
              <a:rPr lang="en-US" sz="1800" b="1" dirty="0" smtClean="0"/>
              <a:t>Ha</a:t>
            </a:r>
            <a:r>
              <a:rPr lang="en-US" sz="1800" dirty="0" smtClean="0"/>
              <a:t>: µ</a:t>
            </a:r>
            <a:r>
              <a:rPr lang="en-US" sz="1100" dirty="0" smtClean="0"/>
              <a:t>rushing difference </a:t>
            </a:r>
            <a:r>
              <a:rPr lang="en-US" sz="1800" dirty="0" smtClean="0"/>
              <a:t>&gt; 0</a:t>
            </a:r>
            <a:endParaRPr lang="en-US" sz="1800" dirty="0"/>
          </a:p>
        </p:txBody>
      </p:sp>
      <p:sp>
        <p:nvSpPr>
          <p:cNvPr id="6" name="Content Placeholder 1"/>
          <p:cNvSpPr txBox="1">
            <a:spLocks/>
          </p:cNvSpPr>
          <p:nvPr/>
        </p:nvSpPr>
        <p:spPr>
          <a:xfrm>
            <a:off x="1981200" y="3962400"/>
            <a:ext cx="1371600" cy="5333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strike="noStrike" kern="1200" cap="none" spc="0" normalizeH="0" baseline="0" noProof="0" dirty="0" smtClean="0">
                <a:ln>
                  <a:noFill/>
                </a:ln>
                <a:solidFill>
                  <a:schemeClr val="tx1"/>
                </a:solidFill>
                <a:effectLst/>
                <a:uLnTx/>
                <a:uFillTx/>
                <a:latin typeface="+mn-lt"/>
                <a:ea typeface="+mn-ea"/>
                <a:cs typeface="+mn-cs"/>
              </a:rPr>
              <a:t>= 3.457</a:t>
            </a:r>
            <a:endParaRPr kumimoji="0" lang="en-US" sz="1800" b="0" i="0"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1"/>
          <p:cNvSpPr txBox="1">
            <a:spLocks/>
          </p:cNvSpPr>
          <p:nvPr/>
        </p:nvSpPr>
        <p:spPr>
          <a:xfrm>
            <a:off x="152400" y="1752600"/>
            <a:ext cx="5105400" cy="1447799"/>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smtClean="0">
                <a:ln>
                  <a:noFill/>
                </a:ln>
                <a:solidFill>
                  <a:schemeClr val="tx1"/>
                </a:solidFill>
                <a:effectLst/>
                <a:uLnTx/>
                <a:uFillTx/>
                <a:latin typeface="+mn-lt"/>
                <a:ea typeface="+mn-ea"/>
                <a:cs typeface="+mn-cs"/>
              </a:rPr>
              <a:t>State	</a:t>
            </a:r>
            <a:r>
              <a:rPr kumimoji="0" lang="en-US" sz="2400" b="0" i="0" u="none" strike="noStrike" kern="1200" cap="none" spc="0" normalizeH="0" baseline="0" noProof="0" smtClean="0">
                <a:ln>
                  <a:noFill/>
                </a:ln>
                <a:solidFill>
                  <a:schemeClr val="tx1"/>
                </a:solidFill>
                <a:effectLst/>
                <a:uLnTx/>
                <a:uFillTx/>
                <a:latin typeface="+mn-lt"/>
                <a:ea typeface="+mn-ea"/>
                <a:cs typeface="+mn-cs"/>
              </a:rPr>
              <a:t>		</a:t>
            </a:r>
            <a:r>
              <a:rPr kumimoji="0" lang="en-US" sz="2400" b="0" i="0" u="sng" strike="noStrike" kern="1200" cap="none" spc="0" normalizeH="0" baseline="0" noProof="0" smtClean="0">
                <a:ln>
                  <a:noFill/>
                </a:ln>
                <a:solidFill>
                  <a:schemeClr val="tx1"/>
                </a:solidFill>
                <a:effectLst/>
                <a:uLnTx/>
                <a:uFillTx/>
                <a:latin typeface="+mn-lt"/>
                <a:ea typeface="+mn-ea"/>
                <a:cs typeface="+mn-cs"/>
              </a:rPr>
              <a:t>Check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1)SRS			1) Stated random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2) Pop ≥ 10n		2) All RB in history ≥ 500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3)Normal pop or n ≥ 30	3) n = 50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27" name="Object 3"/>
          <p:cNvGraphicFramePr>
            <a:graphicFrameLocks noChangeAspect="1"/>
          </p:cNvGraphicFramePr>
          <p:nvPr/>
        </p:nvGraphicFramePr>
        <p:xfrm>
          <a:off x="457200" y="3581400"/>
          <a:ext cx="1433513" cy="1463675"/>
        </p:xfrm>
        <a:graphic>
          <a:graphicData uri="http://schemas.openxmlformats.org/presentationml/2006/ole">
            <p:oleObj spid="_x0000_s1027" name="Equation" r:id="rId3" imgW="596880" imgH="609480" progId="">
              <p:embed/>
            </p:oleObj>
          </a:graphicData>
        </a:graphic>
      </p:graphicFrame>
      <p:sp>
        <p:nvSpPr>
          <p:cNvPr id="10" name="Content Placeholder 1"/>
          <p:cNvSpPr txBox="1">
            <a:spLocks/>
          </p:cNvSpPr>
          <p:nvPr/>
        </p:nvSpPr>
        <p:spPr>
          <a:xfrm>
            <a:off x="4343400" y="3657600"/>
            <a:ext cx="4038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
          <p:cNvSpPr txBox="1">
            <a:spLocks/>
          </p:cNvSpPr>
          <p:nvPr/>
        </p:nvSpPr>
        <p:spPr>
          <a:xfrm>
            <a:off x="4191000" y="3733800"/>
            <a:ext cx="4419600" cy="3810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P(T</a:t>
            </a:r>
            <a:r>
              <a:rPr kumimoji="0" lang="en-US" sz="2400" b="0" i="0" u="none" strike="noStrike" kern="1200" cap="none" spc="0" normalizeH="0" noProof="0" dirty="0" smtClean="0">
                <a:ln>
                  <a:noFill/>
                </a:ln>
                <a:solidFill>
                  <a:schemeClr val="tx1"/>
                </a:solidFill>
                <a:effectLst/>
                <a:uLnTx/>
                <a:uFillTx/>
                <a:latin typeface="+mn-lt"/>
                <a:ea typeface="+mn-ea"/>
                <a:cs typeface="+mn-cs"/>
              </a:rPr>
              <a:t> &gt; 3.457 l </a:t>
            </a:r>
            <a:r>
              <a:rPr kumimoji="0" lang="en-US" sz="2400" b="0" i="0" u="none" strike="noStrike" kern="1200" cap="none" spc="0" normalizeH="0" noProof="0" dirty="0" err="1" smtClean="0">
                <a:ln>
                  <a:noFill/>
                </a:ln>
                <a:solidFill>
                  <a:schemeClr val="tx1"/>
                </a:solidFill>
                <a:effectLst/>
                <a:uLnTx/>
                <a:uFillTx/>
                <a:latin typeface="+mn-lt"/>
                <a:ea typeface="+mn-ea"/>
                <a:cs typeface="+mn-cs"/>
              </a:rPr>
              <a:t>df</a:t>
            </a:r>
            <a:r>
              <a:rPr kumimoji="0" lang="en-US" sz="2400" b="0" i="0" u="none" strike="noStrike" kern="1200" cap="none" spc="0" normalizeH="0" noProof="0" dirty="0" smtClean="0">
                <a:ln>
                  <a:noFill/>
                </a:ln>
                <a:solidFill>
                  <a:schemeClr val="tx1"/>
                </a:solidFill>
                <a:effectLst/>
                <a:uLnTx/>
                <a:uFillTx/>
                <a:latin typeface="+mn-lt"/>
                <a:ea typeface="+mn-ea"/>
                <a:cs typeface="+mn-cs"/>
              </a:rPr>
              <a:t> = 49) = .00057</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838200" y="5105400"/>
            <a:ext cx="7315200" cy="1905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i="0" u="none" strike="noStrike" kern="1200" cap="none" spc="0" normalizeH="0" baseline="0" noProof="0" dirty="0" smtClean="0">
                <a:ln>
                  <a:noFill/>
                </a:ln>
                <a:solidFill>
                  <a:schemeClr val="tx1"/>
                </a:solidFill>
                <a:effectLst/>
                <a:uLnTx/>
                <a:uFillTx/>
                <a:latin typeface="+mn-lt"/>
                <a:ea typeface="+mn-ea"/>
                <a:cs typeface="+mn-cs"/>
              </a:rPr>
              <a:t>We reject the HO</a:t>
            </a:r>
            <a:r>
              <a:rPr kumimoji="0" lang="en-US" sz="1800" i="0" u="none" strike="noStrike" kern="1200" cap="none" spc="0" normalizeH="0" noProof="0" dirty="0" smtClean="0">
                <a:ln>
                  <a:noFill/>
                </a:ln>
                <a:solidFill>
                  <a:schemeClr val="tx1"/>
                </a:solidFill>
                <a:effectLst/>
                <a:uLnTx/>
                <a:uFillTx/>
                <a:latin typeface="+mn-lt"/>
                <a:ea typeface="+mn-ea"/>
                <a:cs typeface="+mn-cs"/>
              </a:rPr>
              <a:t> because our P-value of .00057 &lt; alpha = .05.</a:t>
            </a:r>
            <a:endParaRPr lang="en-US"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i="0" u="none" strike="noStrike" kern="1200" cap="none" spc="0" normalizeH="0" noProof="0" dirty="0" smtClean="0">
                <a:ln>
                  <a:noFill/>
                </a:ln>
                <a:solidFill>
                  <a:schemeClr val="tx1"/>
                </a:solidFill>
                <a:effectLst/>
                <a:uLnTx/>
                <a:uFillTx/>
                <a:latin typeface="+mn-lt"/>
                <a:ea typeface="+mn-ea"/>
                <a:cs typeface="+mn-cs"/>
              </a:rPr>
              <a:t>	We have sufficient evidence that the rushing difference between age 25 and 30 for running backs is greater than 0.  This means running rush for more yards at age 25 than they do at age 30.</a:t>
            </a:r>
            <a:endParaRPr kumimoji="0" lang="en-US" sz="180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
          <p:cNvSpPr txBox="1">
            <a:spLocks/>
          </p:cNvSpPr>
          <p:nvPr/>
        </p:nvSpPr>
        <p:spPr>
          <a:xfrm>
            <a:off x="304800" y="3124200"/>
            <a:ext cx="5334000" cy="38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Conditions met -&gt; t distribution -&gt; 1 sample t-test </a:t>
            </a:r>
            <a:endParaRPr kumimoji="0" lang="en-US" sz="18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Sample T-Interval:</a:t>
            </a:r>
            <a:br>
              <a:rPr lang="en-US" dirty="0" smtClean="0"/>
            </a:br>
            <a:r>
              <a:rPr lang="en-US" dirty="0" smtClean="0"/>
              <a:t>Rushing Yards Difference (yards at 25-yards at 30)</a:t>
            </a:r>
            <a:endParaRPr lang="en-US" dirty="0"/>
          </a:p>
        </p:txBody>
      </p:sp>
      <p:sp>
        <p:nvSpPr>
          <p:cNvPr id="14" name="Content Placeholder 13"/>
          <p:cNvSpPr>
            <a:spLocks noGrp="1"/>
          </p:cNvSpPr>
          <p:nvPr>
            <p:ph idx="1"/>
          </p:nvPr>
        </p:nvSpPr>
        <p:spPr>
          <a:xfrm>
            <a:off x="5513294" y="3922059"/>
            <a:ext cx="1447800" cy="685800"/>
          </a:xfrm>
        </p:spPr>
        <p:txBody>
          <a:bodyPr>
            <a:normAutofit/>
          </a:bodyPr>
          <a:lstStyle/>
          <a:p>
            <a:pPr>
              <a:buNone/>
            </a:pPr>
            <a:r>
              <a:rPr lang="en-US" dirty="0" err="1" smtClean="0"/>
              <a:t>df</a:t>
            </a:r>
            <a:r>
              <a:rPr lang="en-US" dirty="0" smtClean="0"/>
              <a:t>= 49</a:t>
            </a:r>
            <a:endParaRPr lang="en-US" dirty="0"/>
          </a:p>
        </p:txBody>
      </p:sp>
      <p:sp>
        <p:nvSpPr>
          <p:cNvPr id="6" name="Content Placeholder 1"/>
          <p:cNvSpPr txBox="1">
            <a:spLocks/>
          </p:cNvSpPr>
          <p:nvPr/>
        </p:nvSpPr>
        <p:spPr>
          <a:xfrm>
            <a:off x="1981200" y="3962400"/>
            <a:ext cx="3581400" cy="5333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strike="noStrike" kern="1200" cap="none" spc="0" normalizeH="0" baseline="0" noProof="0" dirty="0" smtClean="0">
                <a:ln>
                  <a:noFill/>
                </a:ln>
                <a:solidFill>
                  <a:schemeClr val="tx1"/>
                </a:solidFill>
                <a:effectLst/>
                <a:uLnTx/>
                <a:uFillTx/>
                <a:latin typeface="+mn-lt"/>
                <a:ea typeface="+mn-ea"/>
                <a:cs typeface="+mn-cs"/>
              </a:rPr>
              <a:t>= (123.384</a:t>
            </a:r>
            <a:r>
              <a:rPr kumimoji="0" lang="en-US" sz="2400" b="0" i="0" strike="noStrike" kern="1200" cap="none" spc="0" normalizeH="0" noProof="0" dirty="0" smtClean="0">
                <a:ln>
                  <a:noFill/>
                </a:ln>
                <a:solidFill>
                  <a:schemeClr val="tx1"/>
                </a:solidFill>
                <a:effectLst/>
                <a:uLnTx/>
                <a:uFillTx/>
                <a:latin typeface="+mn-lt"/>
                <a:ea typeface="+mn-ea"/>
                <a:cs typeface="+mn-cs"/>
              </a:rPr>
              <a:t> , 465.976)</a:t>
            </a:r>
            <a:endParaRPr kumimoji="0" lang="en-US" sz="1800" b="0" i="0"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1"/>
          <p:cNvSpPr txBox="1">
            <a:spLocks/>
          </p:cNvSpPr>
          <p:nvPr/>
        </p:nvSpPr>
        <p:spPr>
          <a:xfrm>
            <a:off x="152400" y="1752600"/>
            <a:ext cx="5105400" cy="1447799"/>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State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sng" strike="noStrike" kern="1200" cap="none" spc="0" normalizeH="0" baseline="0" noProof="0" dirty="0" smtClean="0">
                <a:ln>
                  <a:noFill/>
                </a:ln>
                <a:solidFill>
                  <a:schemeClr val="tx1"/>
                </a:solidFill>
                <a:effectLst/>
                <a:uLnTx/>
                <a:uFillTx/>
                <a:latin typeface="+mn-lt"/>
                <a:ea typeface="+mn-ea"/>
                <a:cs typeface="+mn-cs"/>
              </a:rPr>
              <a:t>Check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1)SRS			1) Stated random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2) Pop ≥ 10n		2) All RB in history ≥ 500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3)Normal pop or n ≥ 30	3) n = 50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1"/>
          <p:cNvSpPr txBox="1">
            <a:spLocks/>
          </p:cNvSpPr>
          <p:nvPr/>
        </p:nvSpPr>
        <p:spPr>
          <a:xfrm>
            <a:off x="4343400" y="3657600"/>
            <a:ext cx="4038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609600" y="5334000"/>
            <a:ext cx="72390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lang="en-US" sz="2000" dirty="0" smtClean="0"/>
              <a:t>We are 95% confident that the true difference in rushing yards between ages 25 and 30 is 123.384 and 465.976 yards.</a:t>
            </a:r>
            <a:endParaRPr kumimoji="0" lang="en-US" sz="180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
          <p:cNvSpPr txBox="1">
            <a:spLocks/>
          </p:cNvSpPr>
          <p:nvPr/>
        </p:nvSpPr>
        <p:spPr>
          <a:xfrm>
            <a:off x="304800" y="3124200"/>
            <a:ext cx="5334000" cy="38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Conditions met -&gt; t distribution -&gt; 1 sample t-interval </a:t>
            </a:r>
            <a:endParaRPr kumimoji="0" lang="en-US" sz="18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3075" name="Object 3"/>
          <p:cNvGraphicFramePr>
            <a:graphicFrameLocks noChangeAspect="1"/>
          </p:cNvGraphicFramePr>
          <p:nvPr/>
        </p:nvGraphicFramePr>
        <p:xfrm>
          <a:off x="609600" y="3733800"/>
          <a:ext cx="1462087" cy="1006475"/>
        </p:xfrm>
        <a:graphic>
          <a:graphicData uri="http://schemas.openxmlformats.org/presentationml/2006/ole">
            <p:oleObj spid="_x0000_s3075" name="Equation" r:id="rId3" imgW="609480" imgH="419040" progId="">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143000"/>
          </a:xfrm>
        </p:spPr>
        <p:txBody>
          <a:bodyPr/>
          <a:lstStyle/>
          <a:p>
            <a:r>
              <a:rPr lang="en-US" dirty="0" smtClean="0"/>
              <a:t>Rushing Difference Graphs</a:t>
            </a:r>
            <a:endParaRPr lang="en-US" dirty="0"/>
          </a:p>
        </p:txBody>
      </p:sp>
      <p:sp>
        <p:nvSpPr>
          <p:cNvPr id="2" name="Content Placeholder 1"/>
          <p:cNvSpPr>
            <a:spLocks noGrp="1"/>
          </p:cNvSpPr>
          <p:nvPr>
            <p:ph idx="1"/>
          </p:nvPr>
        </p:nvSpPr>
        <p:spPr>
          <a:xfrm>
            <a:off x="457200" y="3886200"/>
            <a:ext cx="8229600" cy="2239963"/>
          </a:xfrm>
        </p:spPr>
        <p:txBody>
          <a:bodyPr>
            <a:normAutofit fontScale="85000" lnSpcReduction="10000"/>
          </a:bodyPr>
          <a:lstStyle/>
          <a:p>
            <a:r>
              <a:rPr lang="en-US" dirty="0" smtClean="0"/>
              <a:t>Shape: unimodal, symmetric</a:t>
            </a:r>
          </a:p>
          <a:p>
            <a:r>
              <a:rPr lang="en-US" dirty="0" smtClean="0"/>
              <a:t>Center: mean - 295.413</a:t>
            </a:r>
          </a:p>
          <a:p>
            <a:r>
              <a:rPr lang="en-US" dirty="0" smtClean="0"/>
              <a:t>Spread: (-869,1566)</a:t>
            </a:r>
          </a:p>
          <a:p>
            <a:r>
              <a:rPr lang="en-US" dirty="0" smtClean="0"/>
              <a:t>Most running backs rush for about 295.413 more yards when they are 25 than when they are 30.</a:t>
            </a:r>
          </a:p>
          <a:p>
            <a:endParaRPr lang="en-US" dirty="0"/>
          </a:p>
        </p:txBody>
      </p:sp>
      <p:pic>
        <p:nvPicPr>
          <p:cNvPr id="4" name="Picture 3"/>
          <p:cNvPicPr/>
          <p:nvPr/>
        </p:nvPicPr>
        <p:blipFill>
          <a:blip r:embed="rId2" cstate="print"/>
          <a:srcRect/>
          <a:stretch>
            <a:fillRect/>
          </a:stretch>
        </p:blipFill>
        <p:spPr bwMode="auto">
          <a:xfrm>
            <a:off x="304800" y="1447800"/>
            <a:ext cx="2857500" cy="2333625"/>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5486400" y="1524000"/>
            <a:ext cx="3238500" cy="236220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3733800" y="914400"/>
            <a:ext cx="17526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Sample T-Test:</a:t>
            </a:r>
            <a:br>
              <a:rPr lang="en-US" dirty="0" smtClean="0"/>
            </a:br>
            <a:r>
              <a:rPr lang="en-US" dirty="0" smtClean="0"/>
              <a:t>Rushing Touchdown Difference (touchdowns at 25- touchdowns at 30)</a:t>
            </a:r>
            <a:endParaRPr lang="en-US" dirty="0"/>
          </a:p>
        </p:txBody>
      </p:sp>
      <p:sp>
        <p:nvSpPr>
          <p:cNvPr id="2" name="Content Placeholder 1"/>
          <p:cNvSpPr>
            <a:spLocks noGrp="1"/>
          </p:cNvSpPr>
          <p:nvPr>
            <p:ph idx="1"/>
          </p:nvPr>
        </p:nvSpPr>
        <p:spPr>
          <a:xfrm>
            <a:off x="5867400" y="1905000"/>
            <a:ext cx="2971800" cy="762000"/>
          </a:xfrm>
        </p:spPr>
        <p:txBody>
          <a:bodyPr>
            <a:normAutofit/>
          </a:bodyPr>
          <a:lstStyle/>
          <a:p>
            <a:pPr>
              <a:buNone/>
            </a:pPr>
            <a:r>
              <a:rPr lang="en-US" sz="1800" b="1" dirty="0" smtClean="0"/>
              <a:t>Ho</a:t>
            </a:r>
            <a:r>
              <a:rPr lang="en-US" sz="1800" dirty="0" smtClean="0"/>
              <a:t>: µ</a:t>
            </a:r>
            <a:r>
              <a:rPr lang="en-US" sz="1200" dirty="0" smtClean="0"/>
              <a:t>touchdown difference </a:t>
            </a:r>
            <a:r>
              <a:rPr lang="en-US" sz="1800" dirty="0" smtClean="0"/>
              <a:t>= 0</a:t>
            </a:r>
          </a:p>
          <a:p>
            <a:pPr>
              <a:buNone/>
            </a:pPr>
            <a:r>
              <a:rPr lang="en-US" sz="1800" b="1" dirty="0" smtClean="0"/>
              <a:t>Ha</a:t>
            </a:r>
            <a:r>
              <a:rPr lang="en-US" sz="1800" dirty="0" smtClean="0"/>
              <a:t>: µ</a:t>
            </a:r>
            <a:r>
              <a:rPr lang="en-US" sz="1200" dirty="0" smtClean="0"/>
              <a:t>touchdown difference </a:t>
            </a:r>
            <a:r>
              <a:rPr lang="en-US" sz="1800" dirty="0" smtClean="0"/>
              <a:t>&gt; 0</a:t>
            </a:r>
            <a:endParaRPr lang="en-US" sz="1800" dirty="0"/>
          </a:p>
        </p:txBody>
      </p:sp>
      <p:sp>
        <p:nvSpPr>
          <p:cNvPr id="6" name="Content Placeholder 1"/>
          <p:cNvSpPr txBox="1">
            <a:spLocks/>
          </p:cNvSpPr>
          <p:nvPr/>
        </p:nvSpPr>
        <p:spPr>
          <a:xfrm>
            <a:off x="1981200" y="3962400"/>
            <a:ext cx="1371600" cy="5333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strike="noStrike" kern="1200" cap="none" spc="0" normalizeH="0" baseline="0" noProof="0" dirty="0" smtClean="0">
                <a:ln>
                  <a:noFill/>
                </a:ln>
                <a:solidFill>
                  <a:schemeClr val="tx1"/>
                </a:solidFill>
                <a:effectLst/>
                <a:uLnTx/>
                <a:uFillTx/>
                <a:latin typeface="+mn-lt"/>
                <a:ea typeface="+mn-ea"/>
                <a:cs typeface="+mn-cs"/>
              </a:rPr>
              <a:t>= 2.485</a:t>
            </a:r>
            <a:endParaRPr kumimoji="0" lang="en-US" sz="1800" b="0" i="0"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1"/>
          <p:cNvSpPr txBox="1">
            <a:spLocks/>
          </p:cNvSpPr>
          <p:nvPr/>
        </p:nvSpPr>
        <p:spPr>
          <a:xfrm>
            <a:off x="152400" y="1752600"/>
            <a:ext cx="5105400" cy="1447799"/>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State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sng" strike="noStrike" kern="1200" cap="none" spc="0" normalizeH="0" baseline="0" noProof="0" dirty="0" smtClean="0">
                <a:ln>
                  <a:noFill/>
                </a:ln>
                <a:solidFill>
                  <a:schemeClr val="tx1"/>
                </a:solidFill>
                <a:effectLst/>
                <a:uLnTx/>
                <a:uFillTx/>
                <a:latin typeface="+mn-lt"/>
                <a:ea typeface="+mn-ea"/>
                <a:cs typeface="+mn-cs"/>
              </a:rPr>
              <a:t>Check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1)SRS			1) Stated random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2) Pop ≥ 10n		2) All RB in history ≥ 500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3)Normal pop or n ≥ 30	3) n = 50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027" name="Object 3"/>
          <p:cNvGraphicFramePr>
            <a:graphicFrameLocks noChangeAspect="1"/>
          </p:cNvGraphicFramePr>
          <p:nvPr/>
        </p:nvGraphicFramePr>
        <p:xfrm>
          <a:off x="457200" y="3581400"/>
          <a:ext cx="1433513" cy="1463675"/>
        </p:xfrm>
        <a:graphic>
          <a:graphicData uri="http://schemas.openxmlformats.org/presentationml/2006/ole">
            <p:oleObj spid="_x0000_s2050" name="Equation" r:id="rId3" imgW="596880" imgH="609480" progId="">
              <p:embed/>
            </p:oleObj>
          </a:graphicData>
        </a:graphic>
      </p:graphicFrame>
      <p:sp>
        <p:nvSpPr>
          <p:cNvPr id="10" name="Content Placeholder 1"/>
          <p:cNvSpPr txBox="1">
            <a:spLocks/>
          </p:cNvSpPr>
          <p:nvPr/>
        </p:nvSpPr>
        <p:spPr>
          <a:xfrm>
            <a:off x="4343400" y="3657600"/>
            <a:ext cx="4038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
          <p:cNvSpPr txBox="1">
            <a:spLocks/>
          </p:cNvSpPr>
          <p:nvPr/>
        </p:nvSpPr>
        <p:spPr>
          <a:xfrm>
            <a:off x="4191000" y="3733800"/>
            <a:ext cx="4419600" cy="3810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P(T</a:t>
            </a:r>
            <a:r>
              <a:rPr kumimoji="0" lang="en-US" sz="2400" b="0" i="0" u="none" strike="noStrike" kern="1200" cap="none" spc="0" normalizeH="0" noProof="0" dirty="0" smtClean="0">
                <a:ln>
                  <a:noFill/>
                </a:ln>
                <a:solidFill>
                  <a:schemeClr val="tx1"/>
                </a:solidFill>
                <a:effectLst/>
                <a:uLnTx/>
                <a:uFillTx/>
                <a:latin typeface="+mn-lt"/>
                <a:ea typeface="+mn-ea"/>
                <a:cs typeface="+mn-cs"/>
              </a:rPr>
              <a:t> &gt; 2.485 l </a:t>
            </a:r>
            <a:r>
              <a:rPr kumimoji="0" lang="en-US" sz="2400" b="0" i="0" u="none" strike="noStrike" kern="1200" cap="none" spc="0" normalizeH="0" noProof="0" dirty="0" err="1" smtClean="0">
                <a:ln>
                  <a:noFill/>
                </a:ln>
                <a:solidFill>
                  <a:schemeClr val="tx1"/>
                </a:solidFill>
                <a:effectLst/>
                <a:uLnTx/>
                <a:uFillTx/>
                <a:latin typeface="+mn-lt"/>
                <a:ea typeface="+mn-ea"/>
                <a:cs typeface="+mn-cs"/>
              </a:rPr>
              <a:t>df</a:t>
            </a:r>
            <a:r>
              <a:rPr kumimoji="0" lang="en-US" sz="2400" b="0" i="0" u="none" strike="noStrike" kern="1200" cap="none" spc="0" normalizeH="0" noProof="0" dirty="0" smtClean="0">
                <a:ln>
                  <a:noFill/>
                </a:ln>
                <a:solidFill>
                  <a:schemeClr val="tx1"/>
                </a:solidFill>
                <a:effectLst/>
                <a:uLnTx/>
                <a:uFillTx/>
                <a:latin typeface="+mn-lt"/>
                <a:ea typeface="+mn-ea"/>
                <a:cs typeface="+mn-cs"/>
              </a:rPr>
              <a:t> = 49) = .0082</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838200" y="5105400"/>
            <a:ext cx="7315200" cy="1905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1800" i="0" u="none" strike="noStrike" kern="1200" cap="none" spc="0" normalizeH="0" baseline="0" noProof="0" dirty="0" smtClean="0">
                <a:ln>
                  <a:noFill/>
                </a:ln>
                <a:solidFill>
                  <a:schemeClr val="tx1"/>
                </a:solidFill>
                <a:effectLst/>
                <a:uLnTx/>
                <a:uFillTx/>
                <a:latin typeface="+mn-lt"/>
                <a:ea typeface="+mn-ea"/>
                <a:cs typeface="+mn-cs"/>
              </a:rPr>
              <a:t>We reject the HO</a:t>
            </a:r>
            <a:r>
              <a:rPr kumimoji="0" lang="en-US" sz="1800" i="0" u="none" strike="noStrike" kern="1200" cap="none" spc="0" normalizeH="0" noProof="0" dirty="0" smtClean="0">
                <a:ln>
                  <a:noFill/>
                </a:ln>
                <a:solidFill>
                  <a:schemeClr val="tx1"/>
                </a:solidFill>
                <a:effectLst/>
                <a:uLnTx/>
                <a:uFillTx/>
                <a:latin typeface="+mn-lt"/>
                <a:ea typeface="+mn-ea"/>
                <a:cs typeface="+mn-cs"/>
              </a:rPr>
              <a:t> because our P-value of .0082 &lt; alpha = .05.</a:t>
            </a:r>
            <a:endParaRPr lang="en-US" baseline="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i="0" u="none" strike="noStrike" kern="1200" cap="none" spc="0" normalizeH="0" noProof="0" dirty="0" smtClean="0">
                <a:ln>
                  <a:noFill/>
                </a:ln>
                <a:solidFill>
                  <a:schemeClr val="tx1"/>
                </a:solidFill>
                <a:effectLst/>
                <a:uLnTx/>
                <a:uFillTx/>
                <a:latin typeface="+mn-lt"/>
                <a:ea typeface="+mn-ea"/>
                <a:cs typeface="+mn-cs"/>
              </a:rPr>
              <a:t>	We have sufficient evidence that the touchdown difference between age 25 and 30 for running backs is greater than 0.  This means running rush for more touchdowns at age 25 than they do at age 30.</a:t>
            </a:r>
            <a:endParaRPr kumimoji="0" lang="en-US" sz="180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
          <p:cNvSpPr txBox="1">
            <a:spLocks/>
          </p:cNvSpPr>
          <p:nvPr/>
        </p:nvSpPr>
        <p:spPr>
          <a:xfrm>
            <a:off x="304800" y="3124200"/>
            <a:ext cx="5334000" cy="38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Conditions met -&gt; t distribution -&gt; 1 sample t-test </a:t>
            </a:r>
            <a:endParaRPr kumimoji="0" lang="en-US" sz="18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Sample T-Interval:</a:t>
            </a:r>
            <a:br>
              <a:rPr lang="en-US" dirty="0" smtClean="0"/>
            </a:br>
            <a:r>
              <a:rPr lang="en-US" dirty="0" smtClean="0"/>
              <a:t>Rushing Yards Difference (yards at 25-yards at 30)</a:t>
            </a:r>
            <a:endParaRPr lang="en-US" dirty="0"/>
          </a:p>
        </p:txBody>
      </p:sp>
      <p:sp>
        <p:nvSpPr>
          <p:cNvPr id="14" name="Content Placeholder 13"/>
          <p:cNvSpPr>
            <a:spLocks noGrp="1"/>
          </p:cNvSpPr>
          <p:nvPr>
            <p:ph idx="1"/>
          </p:nvPr>
        </p:nvSpPr>
        <p:spPr>
          <a:xfrm>
            <a:off x="5513294" y="3922059"/>
            <a:ext cx="1447800" cy="685800"/>
          </a:xfrm>
        </p:spPr>
        <p:txBody>
          <a:bodyPr>
            <a:normAutofit/>
          </a:bodyPr>
          <a:lstStyle/>
          <a:p>
            <a:pPr>
              <a:buNone/>
            </a:pPr>
            <a:r>
              <a:rPr lang="en-US" dirty="0" err="1" smtClean="0"/>
              <a:t>df</a:t>
            </a:r>
            <a:r>
              <a:rPr lang="en-US" dirty="0" smtClean="0"/>
              <a:t>= 49</a:t>
            </a:r>
            <a:endParaRPr lang="en-US" dirty="0"/>
          </a:p>
        </p:txBody>
      </p:sp>
      <p:sp>
        <p:nvSpPr>
          <p:cNvPr id="6" name="Content Placeholder 1"/>
          <p:cNvSpPr txBox="1">
            <a:spLocks/>
          </p:cNvSpPr>
          <p:nvPr/>
        </p:nvSpPr>
        <p:spPr>
          <a:xfrm>
            <a:off x="1981200" y="3962400"/>
            <a:ext cx="3581400" cy="533399"/>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strike="noStrike" kern="1200" cap="none" spc="0" normalizeH="0" baseline="0" noProof="0" dirty="0" smtClean="0">
                <a:ln>
                  <a:noFill/>
                </a:ln>
                <a:solidFill>
                  <a:schemeClr val="tx1"/>
                </a:solidFill>
                <a:effectLst/>
                <a:uLnTx/>
                <a:uFillTx/>
                <a:latin typeface="+mn-lt"/>
                <a:ea typeface="+mn-ea"/>
                <a:cs typeface="+mn-cs"/>
              </a:rPr>
              <a:t>= (.447338 ,</a:t>
            </a:r>
            <a:r>
              <a:rPr kumimoji="0" lang="en-US" sz="2400" b="0" i="0" strike="noStrike" kern="1200" cap="none" spc="0" normalizeH="0" noProof="0" dirty="0" smtClean="0">
                <a:ln>
                  <a:noFill/>
                </a:ln>
                <a:solidFill>
                  <a:schemeClr val="tx1"/>
                </a:solidFill>
                <a:effectLst/>
                <a:uLnTx/>
                <a:uFillTx/>
                <a:latin typeface="+mn-lt"/>
                <a:ea typeface="+mn-ea"/>
                <a:cs typeface="+mn-cs"/>
              </a:rPr>
              <a:t> 4.23266)</a:t>
            </a:r>
            <a:endParaRPr kumimoji="0" lang="en-US" sz="1800" b="0" i="0"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1"/>
          <p:cNvSpPr txBox="1">
            <a:spLocks/>
          </p:cNvSpPr>
          <p:nvPr/>
        </p:nvSpPr>
        <p:spPr>
          <a:xfrm>
            <a:off x="152400" y="1752600"/>
            <a:ext cx="5105400" cy="1447799"/>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State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sng" strike="noStrike" kern="1200" cap="none" spc="0" normalizeH="0" baseline="0" noProof="0" dirty="0" smtClean="0">
                <a:ln>
                  <a:noFill/>
                </a:ln>
                <a:solidFill>
                  <a:schemeClr val="tx1"/>
                </a:solidFill>
                <a:effectLst/>
                <a:uLnTx/>
                <a:uFillTx/>
                <a:latin typeface="+mn-lt"/>
                <a:ea typeface="+mn-ea"/>
                <a:cs typeface="+mn-cs"/>
              </a:rPr>
              <a:t>Check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1)SRS			1) Stated random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2) Pop ≥ 10n		2) All RB in history ≥ 500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3)Normal pop or n ≥ 30	3) n = 50</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1"/>
          <p:cNvSpPr txBox="1">
            <a:spLocks/>
          </p:cNvSpPr>
          <p:nvPr/>
        </p:nvSpPr>
        <p:spPr>
          <a:xfrm>
            <a:off x="4343400" y="3657600"/>
            <a:ext cx="4038600" cy="762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1"/>
          <p:cNvSpPr txBox="1">
            <a:spLocks/>
          </p:cNvSpPr>
          <p:nvPr/>
        </p:nvSpPr>
        <p:spPr>
          <a:xfrm>
            <a:off x="609600" y="5334000"/>
            <a:ext cx="7467600" cy="1219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	</a:t>
            </a:r>
            <a:r>
              <a:rPr lang="en-US" sz="2000" dirty="0" smtClean="0"/>
              <a:t>We are 95% confident that the true difference in rushing touchdowns between ages 25 and 30 is .447338 and 4.23266 touchdowns.</a:t>
            </a:r>
            <a:endParaRPr kumimoji="0" lang="en-US" sz="180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
          <p:cNvSpPr txBox="1">
            <a:spLocks/>
          </p:cNvSpPr>
          <p:nvPr/>
        </p:nvSpPr>
        <p:spPr>
          <a:xfrm>
            <a:off x="304800" y="3124200"/>
            <a:ext cx="5334000" cy="381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1" i="0" u="none" strike="noStrike" kern="1200" cap="none" spc="0" normalizeH="0" baseline="0" noProof="0" dirty="0" smtClean="0">
                <a:ln>
                  <a:noFill/>
                </a:ln>
                <a:solidFill>
                  <a:schemeClr val="tx1"/>
                </a:solidFill>
                <a:effectLst/>
                <a:uLnTx/>
                <a:uFillTx/>
                <a:latin typeface="+mn-lt"/>
                <a:ea typeface="+mn-ea"/>
                <a:cs typeface="+mn-cs"/>
              </a:rPr>
              <a:t>Conditions met -&gt; t distribution -&gt; 1 sample t-interval </a:t>
            </a:r>
            <a:endParaRPr kumimoji="0" lang="en-US" sz="1800" b="1"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3075" name="Object 3"/>
          <p:cNvGraphicFramePr>
            <a:graphicFrameLocks noChangeAspect="1"/>
          </p:cNvGraphicFramePr>
          <p:nvPr/>
        </p:nvGraphicFramePr>
        <p:xfrm>
          <a:off x="609600" y="3733800"/>
          <a:ext cx="1462087" cy="1006475"/>
        </p:xfrm>
        <a:graphic>
          <a:graphicData uri="http://schemas.openxmlformats.org/presentationml/2006/ole">
            <p:oleObj spid="_x0000_s4098" name="Equation" r:id="rId3" imgW="609480" imgH="419040" progId="">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261</TotalTime>
  <Words>816</Words>
  <Application>Microsoft Office PowerPoint</Application>
  <PresentationFormat>On-screen Show (4:3)</PresentationFormat>
  <Paragraphs>161</Paragraphs>
  <Slides>24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Trek</vt:lpstr>
      <vt:lpstr>Equation</vt:lpstr>
      <vt:lpstr>Y’all Need a Runninback?</vt:lpstr>
      <vt:lpstr>What Is a Running back?</vt:lpstr>
      <vt:lpstr>What We Want to Find</vt:lpstr>
      <vt:lpstr>How We Collected Data</vt:lpstr>
      <vt:lpstr>1 Sample T-Test: Rushing Yards Difference (yards at 25-yards at 30)</vt:lpstr>
      <vt:lpstr>1 Sample T-Interval: Rushing Yards Difference (yards at 25-yards at 30)</vt:lpstr>
      <vt:lpstr>Rushing Difference Graphs</vt:lpstr>
      <vt:lpstr>1 Sample T-Test: Rushing Touchdown Difference (touchdowns at 25- touchdowns at 30)</vt:lpstr>
      <vt:lpstr>1 Sample T-Interval: Rushing Yards Difference (yards at 25-yards at 30)</vt:lpstr>
      <vt:lpstr>Touchdown Difference Graphs</vt:lpstr>
      <vt:lpstr>1 Sample T-Test: Pro Bowls Made</vt:lpstr>
      <vt:lpstr>1 Sample T-Interval: Pro Bowls Made</vt:lpstr>
      <vt:lpstr>Pro Bowls Made Graphs</vt:lpstr>
      <vt:lpstr>Rushing Yards Scatterplot</vt:lpstr>
      <vt:lpstr>Touchdown Scatterplot</vt:lpstr>
      <vt:lpstr>Who is this running back?</vt:lpstr>
      <vt:lpstr>Who is this running back?</vt:lpstr>
      <vt:lpstr>Who is this running back?</vt:lpstr>
      <vt:lpstr>Who is this running back?</vt:lpstr>
      <vt:lpstr>Who is this running back?</vt:lpstr>
      <vt:lpstr>Who is this running back?</vt:lpstr>
      <vt:lpstr>Application</vt:lpstr>
      <vt:lpstr>Bias/Error</vt:lpstr>
      <vt:lpstr>Conclusion/Opinion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Y’all Need a Runninback?</dc:title>
  <dc:creator>Lee.J187</dc:creator>
  <cp:lastModifiedBy>Chris Torgalski</cp:lastModifiedBy>
  <cp:revision>31</cp:revision>
  <dcterms:created xsi:type="dcterms:W3CDTF">2011-06-06T11:28:23Z</dcterms:created>
  <dcterms:modified xsi:type="dcterms:W3CDTF">2011-06-07T01:57:56Z</dcterms:modified>
</cp:coreProperties>
</file>